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38"/>
  </p:notesMasterIdLst>
  <p:sldIdLst>
    <p:sldId id="256" r:id="rId2"/>
    <p:sldId id="345" r:id="rId3"/>
    <p:sldId id="394" r:id="rId4"/>
    <p:sldId id="378" r:id="rId5"/>
    <p:sldId id="379" r:id="rId6"/>
    <p:sldId id="380" r:id="rId7"/>
    <p:sldId id="372" r:id="rId8"/>
    <p:sldId id="261" r:id="rId9"/>
    <p:sldId id="257" r:id="rId10"/>
    <p:sldId id="258" r:id="rId11"/>
    <p:sldId id="260" r:id="rId12"/>
    <p:sldId id="263" r:id="rId13"/>
    <p:sldId id="264" r:id="rId14"/>
    <p:sldId id="265" r:id="rId15"/>
    <p:sldId id="266" r:id="rId16"/>
    <p:sldId id="262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2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90" r:id="rId40"/>
    <p:sldId id="289" r:id="rId41"/>
    <p:sldId id="291" r:id="rId42"/>
    <p:sldId id="292" r:id="rId43"/>
    <p:sldId id="377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85" r:id="rId58"/>
    <p:sldId id="387" r:id="rId59"/>
    <p:sldId id="306" r:id="rId60"/>
    <p:sldId id="350" r:id="rId61"/>
    <p:sldId id="388" r:id="rId62"/>
    <p:sldId id="393" r:id="rId63"/>
    <p:sldId id="307" r:id="rId64"/>
    <p:sldId id="310" r:id="rId65"/>
    <p:sldId id="308" r:id="rId66"/>
    <p:sldId id="311" r:id="rId67"/>
    <p:sldId id="309" r:id="rId68"/>
    <p:sldId id="312" r:id="rId69"/>
    <p:sldId id="395" r:id="rId70"/>
    <p:sldId id="313" r:id="rId71"/>
    <p:sldId id="314" r:id="rId72"/>
    <p:sldId id="315" r:id="rId73"/>
    <p:sldId id="316" r:id="rId74"/>
    <p:sldId id="344" r:id="rId75"/>
    <p:sldId id="381" r:id="rId76"/>
    <p:sldId id="382" r:id="rId77"/>
    <p:sldId id="317" r:id="rId78"/>
    <p:sldId id="318" r:id="rId79"/>
    <p:sldId id="384" r:id="rId80"/>
    <p:sldId id="320" r:id="rId81"/>
    <p:sldId id="321" r:id="rId82"/>
    <p:sldId id="322" r:id="rId83"/>
    <p:sldId id="319" r:id="rId84"/>
    <p:sldId id="323" r:id="rId85"/>
    <p:sldId id="324" r:id="rId86"/>
    <p:sldId id="325" r:id="rId87"/>
    <p:sldId id="326" r:id="rId88"/>
    <p:sldId id="327" r:id="rId89"/>
    <p:sldId id="389" r:id="rId90"/>
    <p:sldId id="396" r:id="rId91"/>
    <p:sldId id="397" r:id="rId92"/>
    <p:sldId id="328" r:id="rId93"/>
    <p:sldId id="329" r:id="rId94"/>
    <p:sldId id="330" r:id="rId95"/>
    <p:sldId id="331" r:id="rId96"/>
    <p:sldId id="332" r:id="rId97"/>
    <p:sldId id="333" r:id="rId98"/>
    <p:sldId id="336" r:id="rId99"/>
    <p:sldId id="337" r:id="rId100"/>
    <p:sldId id="338" r:id="rId101"/>
    <p:sldId id="339" r:id="rId102"/>
    <p:sldId id="347" r:id="rId103"/>
    <p:sldId id="391" r:id="rId104"/>
    <p:sldId id="335" r:id="rId105"/>
    <p:sldId id="341" r:id="rId106"/>
    <p:sldId id="342" r:id="rId107"/>
    <p:sldId id="343" r:id="rId108"/>
    <p:sldId id="346" r:id="rId109"/>
    <p:sldId id="348" r:id="rId110"/>
    <p:sldId id="349" r:id="rId111"/>
    <p:sldId id="400" r:id="rId112"/>
    <p:sldId id="399" r:id="rId113"/>
    <p:sldId id="398" r:id="rId114"/>
    <p:sldId id="351" r:id="rId115"/>
    <p:sldId id="352" r:id="rId116"/>
    <p:sldId id="353" r:id="rId117"/>
    <p:sldId id="355" r:id="rId118"/>
    <p:sldId id="356" r:id="rId119"/>
    <p:sldId id="357" r:id="rId120"/>
    <p:sldId id="361" r:id="rId121"/>
    <p:sldId id="358" r:id="rId122"/>
    <p:sldId id="359" r:id="rId123"/>
    <p:sldId id="360" r:id="rId124"/>
    <p:sldId id="362" r:id="rId125"/>
    <p:sldId id="363" r:id="rId126"/>
    <p:sldId id="364" r:id="rId127"/>
    <p:sldId id="365" r:id="rId128"/>
    <p:sldId id="366" r:id="rId129"/>
    <p:sldId id="367" r:id="rId130"/>
    <p:sldId id="369" r:id="rId131"/>
    <p:sldId id="354" r:id="rId132"/>
    <p:sldId id="375" r:id="rId133"/>
    <p:sldId id="374" r:id="rId134"/>
    <p:sldId id="376" r:id="rId135"/>
    <p:sldId id="373" r:id="rId136"/>
    <p:sldId id="370" r:id="rId137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181EE-86BB-8942-906B-C43BC6FDC264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3D8F-9B30-1F40-A7BE-F8578B0EDF56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4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3D8F-9B30-1F40-A7BE-F8578B0EDF56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34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子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將圖片拖曳至版面配置區或按一下圖示以新增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249E05-0AE4-9446-ACC5-6A45D2557189}" type="datetimeFigureOut">
              <a:rPr kumimoji="1" lang="zh-TW" altLang="en-US" smtClean="0"/>
              <a:pPr/>
              <a:t>17/5/5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neden.github.io/animate.css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ngzero.tw/" TargetMode="External"/><Relationship Id="rId3" Type="http://schemas.openxmlformats.org/officeDocument/2006/relationships/hyperlink" Target="http://uniform.wingzero.tw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matic.com/gradient-generator" TargetMode="External"/><Relationship Id="rId4" Type="http://schemas.openxmlformats.org/officeDocument/2006/relationships/hyperlink" Target="http://www.cssportal.com/css-gradient-generato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lorzilla.com/gradient-editor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dailycssimag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nts.google.com/" TargetMode="Externa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awesome.io/" TargetMode="External"/><Relationship Id="rId3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icomoon.io/" TargetMode="External"/><Relationship Id="rId4" Type="http://schemas.openxmlformats.org/officeDocument/2006/relationships/hyperlink" Target="https://github.com/WordPress/dashicons" TargetMode="External"/><Relationship Id="rId5" Type="http://schemas.openxmlformats.org/officeDocument/2006/relationships/hyperlink" Target="http://www.linea.io/" TargetMode="External"/><Relationship Id="rId6" Type="http://schemas.openxmlformats.org/officeDocument/2006/relationships/hyperlink" Target="http://themify.me/themify-icons" TargetMode="External"/><Relationship Id="rId7" Type="http://schemas.openxmlformats.org/officeDocument/2006/relationships/hyperlink" Target="https://octicons.github.com/" TargetMode="External"/><Relationship Id="rId8" Type="http://schemas.openxmlformats.org/officeDocument/2006/relationships/hyperlink" Target="http://streamlineicons.com/free-icons.html" TargetMode="External"/><Relationship Id="rId9" Type="http://schemas.openxmlformats.org/officeDocument/2006/relationships/hyperlink" Target="http://themes-pixeden.com/font-demos/7-stroke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ello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s-overdesign.com/transform/matrix3d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cssref/css3_browsersupport.asp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CSS3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444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圓角與底圖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&lt;figure class=“corner”&gt;</a:t>
            </a:r>
          </a:p>
          <a:p>
            <a:pPr marL="0" indent="0">
              <a:buNone/>
            </a:pPr>
            <a:r>
              <a:rPr kumimoji="1" lang="en-US" altLang="zh-TW" dirty="0" smtClean="0"/>
              <a:t>	&lt;</a:t>
            </a:r>
            <a:r>
              <a:rPr kumimoji="1" lang="en-US" altLang="zh-TW" dirty="0" err="1" smtClean="0"/>
              <a:t>img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src</a:t>
            </a:r>
            <a:r>
              <a:rPr kumimoji="1" lang="en-US" altLang="zh-TW" dirty="0" smtClean="0"/>
              <a:t>=“</a:t>
            </a:r>
            <a:r>
              <a:rPr kumimoji="1" lang="en-US" altLang="zh-TW" dirty="0" err="1" smtClean="0"/>
              <a:t>pic.jpg</a:t>
            </a:r>
            <a:r>
              <a:rPr kumimoji="1" lang="en-US" altLang="zh-TW" dirty="0" smtClean="0"/>
              <a:t>”&gt;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smtClean="0"/>
              <a:t>&lt;/figure&gt;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 descr="rad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6" y="3505049"/>
            <a:ext cx="4366537" cy="30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25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animation-play-state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動畫狀態</a:t>
            </a:r>
            <a:endParaRPr lang="en-US" altLang="zh-TW" dirty="0" smtClean="0"/>
          </a:p>
          <a:p>
            <a:pPr lvl="1"/>
            <a:r>
              <a:rPr lang="en-US" altLang="zh-TW" dirty="0" err="1"/>
              <a:t>paused|running|initial|inherit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97785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animation-timing-function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動畫播放</a:t>
            </a:r>
            <a:endParaRPr lang="en-US" altLang="zh-TW" dirty="0" smtClean="0"/>
          </a:p>
          <a:p>
            <a:pPr lvl="1"/>
            <a:r>
              <a:rPr lang="en-US" altLang="zh-TW" dirty="0"/>
              <a:t>linear|ease|ease-in|ease-out|ease-in-out|step-start|step-end|steps(</a:t>
            </a:r>
            <a:r>
              <a:rPr lang="en-US" altLang="zh-TW" dirty="0" err="1"/>
              <a:t>int,start|end</a:t>
            </a:r>
            <a:r>
              <a:rPr lang="en-US" altLang="zh-TW" dirty="0"/>
              <a:t>)|cubic-</a:t>
            </a:r>
            <a:r>
              <a:rPr lang="en-US" altLang="zh-TW" dirty="0" err="1"/>
              <a:t>bezier</a:t>
            </a:r>
            <a:r>
              <a:rPr lang="en-US" altLang="zh-TW" dirty="0"/>
              <a:t>(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/>
              <a:t>)|</a:t>
            </a:r>
            <a:r>
              <a:rPr lang="en-US" altLang="zh-TW" dirty="0" err="1"/>
              <a:t>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efault: ease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teps: </a:t>
            </a:r>
            <a:r>
              <a:rPr lang="zh-TW" altLang="en-US" dirty="0" smtClean="0"/>
              <a:t>動畫切割步驟</a:t>
            </a:r>
            <a:endParaRPr lang="en-US" altLang="zh-TW" dirty="0"/>
          </a:p>
          <a:p>
            <a:pPr lvl="1"/>
            <a:r>
              <a:rPr lang="en-US" altLang="zh-TW" dirty="0" smtClean="0"/>
              <a:t>step-start </a:t>
            </a:r>
            <a:r>
              <a:rPr lang="zh-TW" altLang="en-US" dirty="0" smtClean="0"/>
              <a:t>相等</a:t>
            </a:r>
            <a:r>
              <a:rPr lang="en-US" altLang="zh-TW" dirty="0" smtClean="0"/>
              <a:t> steps(1, start)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tep-end </a:t>
            </a:r>
            <a:r>
              <a:rPr lang="zh-TW" altLang="en-US" dirty="0" smtClean="0"/>
              <a:t>相等</a:t>
            </a:r>
            <a:r>
              <a:rPr lang="en-US" altLang="zh-TW" dirty="0" smtClean="0"/>
              <a:t> steps(1, end)</a:t>
            </a:r>
          </a:p>
          <a:p>
            <a:pPr lvl="1"/>
            <a:r>
              <a:rPr lang="en-US" altLang="zh-TW" dirty="0" smtClean="0"/>
              <a:t>cubic-</a:t>
            </a:r>
            <a:r>
              <a:rPr lang="en-US" altLang="zh-TW" dirty="0" err="1" smtClean="0"/>
              <a:t>bezier</a:t>
            </a:r>
            <a:r>
              <a:rPr lang="en-US" altLang="zh-TW" dirty="0"/>
              <a:t>: </a:t>
            </a:r>
            <a:r>
              <a:rPr lang="zh-TW" altLang="en-US" dirty="0" smtClean="0"/>
              <a:t>自訂加速度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http</a:t>
            </a:r>
            <a:r>
              <a:rPr lang="en-US" altLang="zh-TW" dirty="0"/>
              <a:t>://cubic-</a:t>
            </a:r>
            <a:r>
              <a:rPr lang="en-US" altLang="zh-TW" dirty="0" err="1"/>
              <a:t>bezier.com</a:t>
            </a:r>
            <a:r>
              <a:rPr lang="en-US" altLang="zh-TW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887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合併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animation: </a:t>
            </a:r>
            <a:r>
              <a:rPr lang="en-US" altLang="zh-TW" dirty="0" smtClean="0"/>
              <a:t>name 5s </a:t>
            </a:r>
            <a:r>
              <a:rPr lang="en-US" altLang="zh-TW" dirty="0"/>
              <a:t>linear 2s infinite alternate;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10016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一次執行多個動畫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,</a:t>
            </a:r>
            <a:r>
              <a:rPr lang="zh-TW" altLang="en-US" dirty="0" smtClean="0"/>
              <a:t> 分開</a:t>
            </a:r>
            <a:endParaRPr lang="en-US" altLang="zh-TW" dirty="0" smtClean="0"/>
          </a:p>
          <a:p>
            <a:r>
              <a:rPr lang="zh-TW" altLang="en-US" dirty="0" smtClean="0"/>
              <a:t>例</a:t>
            </a:r>
            <a:r>
              <a:rPr lang="en-US" altLang="zh-TW" dirty="0" smtClean="0"/>
              <a:t>: name 5s linear, name2 </a:t>
            </a:r>
            <a:r>
              <a:rPr lang="en-US" altLang="zh-TW" smtClean="0"/>
              <a:t>5s ease</a:t>
            </a:r>
            <a:endParaRPr lang="zh-TW" alt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產生器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https://daneden.github.io/animate.css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8852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Ex7</a:t>
            </a:r>
            <a:endParaRPr kumimoji="1" lang="zh-TW" altLang="en-US" dirty="0"/>
          </a:p>
        </p:txBody>
      </p:sp>
      <p:pic>
        <p:nvPicPr>
          <p:cNvPr id="4" name="圖片 3" descr="clot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3" y="2583410"/>
            <a:ext cx="7992914" cy="3131839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207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 animation </a:t>
            </a:r>
            <a:r>
              <a:rPr lang="zh-TW" altLang="en-US" dirty="0" smtClean="0"/>
              <a:t>做衣服飄動的效果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47175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Ex7-2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 sprite </a:t>
            </a:r>
            <a:r>
              <a:rPr lang="zh-TW" altLang="en-US" dirty="0" smtClean="0"/>
              <a:t>作一隻會動的貓，並在移到上面的時候暫停</a:t>
            </a:r>
            <a:r>
              <a:rPr lang="en-US" altLang="zh-TW" dirty="0" smtClean="0"/>
              <a:t>(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 animation-play-state)</a:t>
            </a:r>
          </a:p>
        </p:txBody>
      </p:sp>
      <p:pic>
        <p:nvPicPr>
          <p:cNvPr id="4" name="圖片 3" descr="catwalk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60" y="2791726"/>
            <a:ext cx="3242861" cy="34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78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Ex7-3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39452"/>
          </a:xfrm>
        </p:spPr>
        <p:txBody>
          <a:bodyPr/>
          <a:lstStyle/>
          <a:p>
            <a:r>
              <a:rPr kumimoji="1" lang="zh-TW" altLang="en-US" dirty="0" smtClean="0"/>
              <a:t>利用</a:t>
            </a:r>
            <a:r>
              <a:rPr kumimoji="1" lang="en-US" altLang="zh-TW" dirty="0" smtClean="0"/>
              <a:t> animation </a:t>
            </a:r>
            <a:r>
              <a:rPr kumimoji="1" lang="zh-TW" altLang="en-US" dirty="0" smtClean="0"/>
              <a:t>製作運行軌跡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提示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position </a:t>
            </a:r>
            <a:r>
              <a:rPr kumimoji="1" lang="zh-TW" altLang="en-US" dirty="0" smtClean="0"/>
              <a:t>設定各個星體位置</a:t>
            </a:r>
            <a:endParaRPr kumimoji="1" lang="zh-TW" altLang="en-US" dirty="0"/>
          </a:p>
        </p:txBody>
      </p:sp>
      <p:pic>
        <p:nvPicPr>
          <p:cNvPr id="5" name="圖片 4" descr="orb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11" y="2707853"/>
            <a:ext cx="5098363" cy="38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54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Ex7-4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/>
              <a:t> </a:t>
            </a:r>
            <a:r>
              <a:rPr lang="en-US" altLang="zh-TW" dirty="0" smtClean="0"/>
              <a:t>animation </a:t>
            </a:r>
            <a:r>
              <a:rPr lang="zh-TW" altLang="en-US" dirty="0" smtClean="0"/>
              <a:t>再做一次進度條動畫</a:t>
            </a:r>
            <a:endParaRPr lang="en-US" altLang="zh-TW" dirty="0" smtClean="0"/>
          </a:p>
        </p:txBody>
      </p:sp>
      <p:pic>
        <p:nvPicPr>
          <p:cNvPr id="4" name="圖片 3" descr="progress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1" y="2636329"/>
            <a:ext cx="8290400" cy="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46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-column-count: 3; </a:t>
            </a:r>
          </a:p>
          <a:p>
            <a:r>
              <a:rPr kumimoji="1" lang="en-US" altLang="zh-TW" dirty="0" smtClean="0"/>
              <a:t>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-column-count: 3; </a:t>
            </a:r>
          </a:p>
          <a:p>
            <a:r>
              <a:rPr kumimoji="1" lang="en-US" altLang="zh-TW" dirty="0" smtClean="0"/>
              <a:t>column</a:t>
            </a:r>
            <a:r>
              <a:rPr kumimoji="1" lang="en-US" altLang="zh-TW" dirty="0"/>
              <a:t>-count: 3;</a:t>
            </a:r>
            <a:endParaRPr kumimoji="1" lang="zh-TW" altLang="en-US" dirty="0"/>
          </a:p>
        </p:txBody>
      </p:sp>
      <p:pic>
        <p:nvPicPr>
          <p:cNvPr id="4" name="圖片 3" descr="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529885"/>
            <a:ext cx="7978911" cy="12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Shadows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分為</a:t>
            </a:r>
            <a:r>
              <a:rPr kumimoji="1" lang="en-US" altLang="zh-TW" dirty="0" smtClean="0"/>
              <a:t> text-shadow 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box-shadow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4608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column</a:t>
            </a:r>
            <a:r>
              <a:rPr kumimoji="1" lang="en-US" altLang="zh-TW" dirty="0"/>
              <a:t>-</a:t>
            </a:r>
            <a:r>
              <a:rPr kumimoji="1" lang="en-US" altLang="zh-TW" dirty="0" smtClean="0"/>
              <a:t>count: number</a:t>
            </a:r>
          </a:p>
          <a:p>
            <a:pPr lvl="1"/>
            <a:r>
              <a:rPr kumimoji="1" lang="zh-TW" altLang="en-US" dirty="0" smtClean="0"/>
              <a:t>欄位切割數</a:t>
            </a:r>
            <a:endParaRPr kumimoji="1" lang="en-US" altLang="zh-TW" dirty="0"/>
          </a:p>
          <a:p>
            <a:r>
              <a:rPr kumimoji="1" lang="en-US" altLang="zh-TW" dirty="0" smtClean="0"/>
              <a:t>column</a:t>
            </a:r>
            <a:r>
              <a:rPr kumimoji="1" lang="en-US" altLang="zh-TW" dirty="0" smtClean="0"/>
              <a:t>-gap: </a:t>
            </a:r>
            <a:r>
              <a:rPr lang="en-US" altLang="zh-TW" i="1" dirty="0" err="1"/>
              <a:t>length</a:t>
            </a:r>
            <a:r>
              <a:rPr lang="en-US" altLang="zh-TW" dirty="0" err="1"/>
              <a:t>|normal|initial|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欄位間距離</a:t>
            </a:r>
            <a:endParaRPr kumimoji="1" lang="zh-TW" altLang="en-US" dirty="0"/>
          </a:p>
          <a:p>
            <a:r>
              <a:rPr kumimoji="1" lang="en-US" altLang="zh-TW" dirty="0" smtClean="0"/>
              <a:t>column-</a:t>
            </a:r>
            <a:r>
              <a:rPr kumimoji="1" lang="en-US" altLang="zh-TW" dirty="0"/>
              <a:t>width: </a:t>
            </a:r>
            <a:r>
              <a:rPr lang="en-US" altLang="zh-TW" dirty="0" err="1"/>
              <a:t>auto|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欄位寬度切割</a:t>
            </a:r>
            <a:endParaRPr kumimoji="1" lang="zh-TW" altLang="en-US" dirty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332424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column</a:t>
            </a:r>
            <a:r>
              <a:rPr kumimoji="1" lang="en-US" altLang="zh-TW" dirty="0" smtClean="0"/>
              <a:t>-span: </a:t>
            </a:r>
            <a:r>
              <a:rPr lang="en-US" altLang="zh-TW" dirty="0"/>
              <a:t>1|all|initial|</a:t>
            </a:r>
            <a:r>
              <a:rPr lang="en-US" altLang="zh-TW" dirty="0" smtClean="0"/>
              <a:t>inherit</a:t>
            </a:r>
          </a:p>
          <a:p>
            <a:pPr lvl="1"/>
            <a:r>
              <a:rPr kumimoji="1" lang="en-US" altLang="zh-TW" dirty="0" err="1"/>
              <a:t>i</a:t>
            </a:r>
            <a:r>
              <a:rPr kumimoji="1" lang="en-US" altLang="zh-TW" dirty="0" err="1" smtClean="0"/>
              <a:t>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firefox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不支援</a:t>
            </a:r>
            <a:r>
              <a:rPr kumimoji="1" lang="en-US" altLang="zh-TW" dirty="0" smtClean="0"/>
              <a:t> </a:t>
            </a:r>
            <a:endParaRPr kumimoji="1" lang="en-US" altLang="zh-TW" dirty="0" smtClean="0"/>
          </a:p>
        </p:txBody>
      </p:sp>
      <p:pic>
        <p:nvPicPr>
          <p:cNvPr id="7" name="圖片 6" descr="螢幕快照 2017-05-05 上午9.2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8" y="2796331"/>
            <a:ext cx="6513118" cy="1698378"/>
          </a:xfrm>
          <a:prstGeom prst="rect">
            <a:avLst/>
          </a:prstGeom>
        </p:spPr>
      </p:pic>
      <p:pic>
        <p:nvPicPr>
          <p:cNvPr id="8" name="圖片 7" descr="螢幕快照 2017-05-05 上午9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1" y="4569224"/>
            <a:ext cx="6202466" cy="197316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620594" y="345473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default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620594" y="5423850"/>
            <a:ext cx="41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922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column-fill: </a:t>
            </a:r>
            <a:r>
              <a:rPr lang="en-US" altLang="zh-TW" dirty="0" err="1"/>
              <a:t>balance|auto|initial|inherit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內容是否平均分散於區塊內</a:t>
            </a:r>
            <a:endParaRPr kumimoji="1" lang="en-US" altLang="zh-TW" dirty="0"/>
          </a:p>
        </p:txBody>
      </p:sp>
      <p:pic>
        <p:nvPicPr>
          <p:cNvPr id="4" name="圖片 3" descr="螢幕快照 2017-05-05 上午9.0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3" y="3317455"/>
            <a:ext cx="4220582" cy="1795872"/>
          </a:xfrm>
          <a:prstGeom prst="rect">
            <a:avLst/>
          </a:prstGeom>
        </p:spPr>
      </p:pic>
      <p:pic>
        <p:nvPicPr>
          <p:cNvPr id="5" name="圖片 4" descr="螢幕快照 2017-05-05 上午9.09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0" y="3799066"/>
            <a:ext cx="4341422" cy="67784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14694" y="4743995"/>
            <a:ext cx="92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balance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824678" y="5134309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auto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235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column-rule: </a:t>
            </a:r>
            <a:r>
              <a:rPr lang="en-US" altLang="zh-TW" i="1" dirty="0"/>
              <a:t>column-rule-width column-rule-style </a:t>
            </a:r>
            <a:r>
              <a:rPr lang="en-US" altLang="zh-TW" i="1" dirty="0" err="1"/>
              <a:t>column-rule-color</a:t>
            </a:r>
            <a:r>
              <a:rPr lang="en-US" altLang="zh-TW" dirty="0" err="1"/>
              <a:t>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欄位間邊框設定</a:t>
            </a:r>
          </a:p>
          <a:p>
            <a:r>
              <a:rPr kumimoji="1" lang="en-US" altLang="zh-TW" dirty="0"/>
              <a:t>column-rule-color: </a:t>
            </a:r>
            <a:r>
              <a:rPr lang="en-US" altLang="zh-TW" i="1" dirty="0" err="1"/>
              <a:t>color</a:t>
            </a:r>
            <a:r>
              <a:rPr lang="en-US" altLang="zh-TW" dirty="0" err="1"/>
              <a:t>|initial|inherit</a:t>
            </a:r>
            <a:endParaRPr kumimoji="1" lang="zh-TW" altLang="en-US" dirty="0"/>
          </a:p>
          <a:p>
            <a:r>
              <a:rPr kumimoji="1" lang="en-US" altLang="zh-TW" dirty="0"/>
              <a:t>column-rule-style: </a:t>
            </a:r>
            <a:r>
              <a:rPr lang="en-US" altLang="zh-TW" dirty="0"/>
              <a:t>none|hidden|dotted|dashed|solid|double|groove|ridge|inset|outset|initial|inherit</a:t>
            </a:r>
            <a:endParaRPr kumimoji="1" lang="zh-TW" altLang="en-US" dirty="0"/>
          </a:p>
          <a:p>
            <a:r>
              <a:rPr kumimoji="1" lang="en-US" altLang="zh-TW" dirty="0"/>
              <a:t>column-rule-width: </a:t>
            </a:r>
            <a:r>
              <a:rPr lang="en-US" altLang="zh-TW" dirty="0" err="1"/>
              <a:t>auto|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|initial|inherit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08382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esize: </a:t>
            </a:r>
            <a:r>
              <a:rPr lang="zh-TW" altLang="en-US" dirty="0" smtClean="0"/>
              <a:t>修改元素大小</a:t>
            </a:r>
            <a:endParaRPr lang="en-US" altLang="zh-TW" dirty="0" smtClean="0"/>
          </a:p>
          <a:p>
            <a:pPr lvl="1"/>
            <a:r>
              <a:rPr lang="en-US" altLang="zh-TW" dirty="0" err="1"/>
              <a:t>none|both|horizontal|vertical|initial|inherit</a:t>
            </a:r>
            <a:endParaRPr kumimoji="1" lang="zh-TW" altLang="en-US" dirty="0"/>
          </a:p>
        </p:txBody>
      </p:sp>
      <p:pic>
        <p:nvPicPr>
          <p:cNvPr id="4" name="圖片 3" descr="re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" y="2651851"/>
            <a:ext cx="3175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21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54205"/>
          </a:xfrm>
        </p:spPr>
        <p:txBody>
          <a:bodyPr/>
          <a:lstStyle/>
          <a:p>
            <a:r>
              <a:rPr lang="en-US" altLang="zh-TW" dirty="0"/>
              <a:t>o</a:t>
            </a:r>
            <a:r>
              <a:rPr lang="en-US" altLang="zh-TW" dirty="0" smtClean="0"/>
              <a:t>utline-offset: </a:t>
            </a:r>
            <a:r>
              <a:rPr lang="zh-TW" altLang="en-US" dirty="0" smtClean="0"/>
              <a:t>邊框之外的框</a:t>
            </a:r>
            <a:endParaRPr lang="en-US" altLang="zh-TW" dirty="0" smtClean="0"/>
          </a:p>
          <a:p>
            <a:pPr lvl="1"/>
            <a:r>
              <a:rPr lang="en-US" altLang="zh-TW" dirty="0"/>
              <a:t>outline-offset: 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|initial|inherit</a:t>
            </a:r>
            <a:r>
              <a:rPr lang="en-US" altLang="zh-TW" dirty="0" smtClean="0"/>
              <a:t>;</a:t>
            </a:r>
          </a:p>
          <a:p>
            <a:pPr lvl="1"/>
            <a:r>
              <a:rPr kumimoji="1" lang="en-US" altLang="zh-TW" dirty="0"/>
              <a:t>outline: 2px solid red;</a:t>
            </a:r>
          </a:p>
          <a:p>
            <a:pPr lvl="1"/>
            <a:r>
              <a:rPr kumimoji="1" lang="en-US" altLang="zh-TW" dirty="0" smtClean="0"/>
              <a:t>outline</a:t>
            </a:r>
            <a:r>
              <a:rPr kumimoji="1" lang="en-US" altLang="zh-TW" dirty="0"/>
              <a:t>-offset:10px;</a:t>
            </a:r>
            <a:endParaRPr kumimoji="1" lang="zh-TW" altLang="en-US" dirty="0"/>
          </a:p>
        </p:txBody>
      </p:sp>
      <p:pic>
        <p:nvPicPr>
          <p:cNvPr id="5" name="圖片 4" descr="out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14" y="3575272"/>
            <a:ext cx="4267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29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00297"/>
          </a:xfrm>
        </p:spPr>
        <p:txBody>
          <a:bodyPr>
            <a:normAutofit/>
          </a:bodyPr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ox-sizing: </a:t>
            </a:r>
            <a:r>
              <a:rPr lang="zh-TW" altLang="en-US" dirty="0" smtClean="0"/>
              <a:t>把</a:t>
            </a:r>
            <a:r>
              <a:rPr lang="en-US" altLang="zh-TW" dirty="0" smtClean="0"/>
              <a:t>border</a:t>
            </a:r>
            <a:r>
              <a:rPr lang="zh-TW" altLang="en-US" dirty="0" smtClean="0"/>
              <a:t>跟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算入</a:t>
            </a:r>
            <a:r>
              <a:rPr lang="en-US" altLang="zh-TW" dirty="0" smtClean="0"/>
              <a:t> box-model </a:t>
            </a:r>
            <a:r>
              <a:rPr lang="zh-TW" altLang="en-US" dirty="0" smtClean="0"/>
              <a:t>寬高</a:t>
            </a:r>
            <a:endParaRPr lang="en-US" altLang="zh-TW" dirty="0" smtClean="0"/>
          </a:p>
          <a:p>
            <a:pPr lvl="1"/>
            <a:r>
              <a:rPr lang="en-US" altLang="zh-TW" dirty="0" err="1"/>
              <a:t>content-box|border-box|initial</a:t>
            </a:r>
            <a:r>
              <a:rPr lang="en-US" altLang="zh-TW" dirty="0" err="1" smtClean="0"/>
              <a:t>|inherit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</a:t>
            </a:r>
            <a:r>
              <a:rPr kumimoji="1" lang="en-US" altLang="zh-TW" dirty="0" smtClean="0"/>
              <a:t>efault: content-box</a:t>
            </a:r>
          </a:p>
          <a:p>
            <a:pPr lvl="1"/>
            <a:r>
              <a:rPr kumimoji="1" lang="en-US" altLang="zh-TW" dirty="0"/>
              <a:t>b</a:t>
            </a:r>
            <a:r>
              <a:rPr kumimoji="1" lang="en-US" altLang="zh-TW" dirty="0" smtClean="0"/>
              <a:t>order-box: </a:t>
            </a:r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 border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padding</a:t>
            </a:r>
            <a:r>
              <a:rPr kumimoji="1" lang="zh-TW" altLang="en-US" dirty="0" smtClean="0"/>
              <a:t>計入長寬，不包含</a:t>
            </a:r>
            <a:r>
              <a:rPr kumimoji="1" lang="en-US" altLang="zh-TW" dirty="0" smtClean="0"/>
              <a:t> margin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7708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77710"/>
          </a:xfrm>
        </p:spPr>
        <p:txBody>
          <a:bodyPr/>
          <a:lstStyle/>
          <a:p>
            <a:r>
              <a:rPr kumimoji="1" lang="zh-TW" altLang="en-US" dirty="0" smtClean="0"/>
              <a:t>有水平的起點跟終點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有垂直的起點跟終點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有水平軸跟垂直軸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有水平尺寸跟垂直尺寸</a:t>
            </a:r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pic>
        <p:nvPicPr>
          <p:cNvPr id="5" name="圖片 4" descr="flex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55" y="3758700"/>
            <a:ext cx="6816817" cy="28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59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4637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isplay: </a:t>
            </a:r>
            <a:r>
              <a:rPr kumimoji="1" lang="en-US" altLang="zh-TW" dirty="0" err="1" smtClean="0"/>
              <a:t>flex|inline-flex</a:t>
            </a:r>
            <a:endParaRPr kumimoji="1" lang="en-US" altLang="zh-TW" dirty="0" smtClean="0"/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flex </a:t>
            </a:r>
            <a:r>
              <a:rPr kumimoji="1" lang="zh-TW" altLang="en-US" dirty="0" smtClean="0"/>
              <a:t>裡面的元素自動會變成</a:t>
            </a:r>
            <a:r>
              <a:rPr kumimoji="1" lang="en-US" altLang="zh-TW" dirty="0" smtClean="0"/>
              <a:t> inline-flex</a:t>
            </a:r>
          </a:p>
          <a:p>
            <a:r>
              <a:rPr kumimoji="1" lang="zh-TW" altLang="en-US" dirty="0" smtClean="0"/>
              <a:t>試著增加元素</a:t>
            </a:r>
            <a:endParaRPr kumimoji="1" lang="zh-TW" altLang="en-US" dirty="0"/>
          </a:p>
        </p:txBody>
      </p:sp>
      <p:pic>
        <p:nvPicPr>
          <p:cNvPr id="4" name="圖片 3" descr="fl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98" y="3947979"/>
            <a:ext cx="3708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66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flex-direction: </a:t>
            </a:r>
            <a:r>
              <a:rPr kumimoji="1" lang="zh-TW" altLang="en-US" dirty="0" smtClean="0"/>
              <a:t>排列方向</a:t>
            </a:r>
            <a:endParaRPr kumimoji="1" lang="en-US" altLang="zh-TW" dirty="0" smtClean="0"/>
          </a:p>
          <a:p>
            <a:pPr lvl="1"/>
            <a:r>
              <a:rPr lang="en-US" altLang="zh-TW" dirty="0" err="1"/>
              <a:t>row|row-reverse|column|column-reverse|initial|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r</a:t>
            </a:r>
            <a:r>
              <a:rPr kumimoji="1" lang="en-US" altLang="zh-TW" dirty="0" smtClean="0"/>
              <a:t>ow-reverse: </a:t>
            </a:r>
            <a:r>
              <a:rPr kumimoji="1" lang="zh-TW" altLang="en-US" dirty="0" smtClean="0"/>
              <a:t>反轉水平排列方向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olumn: </a:t>
            </a:r>
            <a:r>
              <a:rPr kumimoji="1" lang="zh-TW" altLang="en-US" dirty="0" smtClean="0"/>
              <a:t>垂直靠上排列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olumn-reverse: </a:t>
            </a:r>
            <a:r>
              <a:rPr kumimoji="1" lang="zh-TW" altLang="en-US" dirty="0" smtClean="0"/>
              <a:t>垂直靠下排列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en-US" altLang="zh-TW" dirty="0" smtClean="0"/>
          </a:p>
        </p:txBody>
      </p:sp>
      <p:pic>
        <p:nvPicPr>
          <p:cNvPr id="4" name="圖片 3" descr="flex-dire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4" y="4160778"/>
            <a:ext cx="7745219" cy="1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box-shadow</a:t>
            </a:r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 smtClean="0"/>
              <a:t> </a:t>
            </a:r>
            <a:r>
              <a:rPr lang="en-US" altLang="zh-TW" dirty="0"/>
              <a:t>box-shadow: 10px 10px 10px #000</a:t>
            </a:r>
            <a:r>
              <a:rPr lang="en-US" altLang="zh-TW" dirty="0" smtClean="0"/>
              <a:t>;</a:t>
            </a:r>
          </a:p>
          <a:p>
            <a:pPr lvl="1"/>
            <a:r>
              <a:rPr kumimoji="1" lang="zh-TW" altLang="en-US" dirty="0" smtClean="0"/>
              <a:t>第一個值為水平偏移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第二個值為垂直偏移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第三個值為模糊程度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第四個值為顏色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把顏色打敘述及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rgba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效果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加上</a:t>
            </a:r>
            <a:r>
              <a:rPr kumimoji="1" lang="en-US" altLang="zh-TW" dirty="0" smtClean="0"/>
              <a:t> :hover </a:t>
            </a:r>
            <a:r>
              <a:rPr kumimoji="1" lang="zh-TW" altLang="en-US" dirty="0" smtClean="0"/>
              <a:t>效果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7286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flex: </a:t>
            </a:r>
            <a:r>
              <a:rPr kumimoji="1" lang="zh-TW" altLang="en-US" dirty="0" smtClean="0"/>
              <a:t>分配元素</a:t>
            </a:r>
            <a:endParaRPr kumimoji="1" lang="en-US" altLang="zh-TW" dirty="0" smtClean="0"/>
          </a:p>
          <a:p>
            <a:pPr lvl="1"/>
            <a:r>
              <a:rPr lang="en-US" altLang="zh-TW" i="1" dirty="0"/>
              <a:t>flex-grow</a:t>
            </a:r>
            <a:r>
              <a:rPr lang="en-US" altLang="zh-TW" dirty="0"/>
              <a:t> </a:t>
            </a:r>
            <a:r>
              <a:rPr lang="en-US" altLang="zh-TW" i="1" dirty="0"/>
              <a:t>flex-shrink</a:t>
            </a:r>
            <a:r>
              <a:rPr lang="en-US" altLang="zh-TW" dirty="0"/>
              <a:t> </a:t>
            </a:r>
            <a:r>
              <a:rPr lang="en-US" altLang="zh-TW" i="1" dirty="0" err="1"/>
              <a:t>flex-basis</a:t>
            </a:r>
            <a:r>
              <a:rPr lang="en-US" altLang="zh-TW" dirty="0" err="1"/>
              <a:t>|auto|initial|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en-US" altLang="zh-TW" dirty="0" smtClean="0"/>
              <a:t>flex-grow: </a:t>
            </a:r>
            <a:r>
              <a:rPr lang="en-US" altLang="zh-TW" dirty="0"/>
              <a:t>flex-basis </a:t>
            </a:r>
            <a:r>
              <a:rPr lang="zh-TW" altLang="en-US" dirty="0"/>
              <a:t>長度小於分配的長度時，會依比例</a:t>
            </a:r>
            <a:r>
              <a:rPr lang="zh-TW" altLang="en-US" dirty="0" smtClean="0"/>
              <a:t>延伸，預設是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，設為</a:t>
            </a:r>
            <a:r>
              <a:rPr lang="en-US" altLang="zh-TW" dirty="0" smtClean="0"/>
              <a:t>0</a:t>
            </a:r>
            <a:r>
              <a:rPr lang="zh-TW" altLang="en-US" dirty="0" smtClean="0"/>
              <a:t>則不會彈性變化</a:t>
            </a:r>
            <a:endParaRPr lang="en-US" altLang="zh-TW" dirty="0" smtClean="0"/>
          </a:p>
          <a:p>
            <a:pPr lvl="1"/>
            <a:r>
              <a:rPr kumimoji="1" lang="en-US" altLang="zh-TW" dirty="0" smtClean="0"/>
              <a:t>flex-shrink: </a:t>
            </a:r>
            <a:r>
              <a:rPr kumimoji="1" lang="zh-TW" altLang="en-US" dirty="0" smtClean="0"/>
              <a:t>剩餘空間不足時，依數字比例壓縮，預設是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，設為</a:t>
            </a:r>
            <a:r>
              <a:rPr kumimoji="1" lang="en-US" altLang="zh-TW" dirty="0" smtClean="0"/>
              <a:t>0</a:t>
            </a:r>
            <a:r>
              <a:rPr kumimoji="1" lang="zh-TW" altLang="en-US" dirty="0" smtClean="0"/>
              <a:t>則不會彈性變化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f</a:t>
            </a:r>
            <a:r>
              <a:rPr kumimoji="1" lang="en-US" altLang="zh-TW" dirty="0" smtClean="0"/>
              <a:t>lex-base: </a:t>
            </a:r>
            <a:r>
              <a:rPr kumimoji="1" lang="zh-TW" altLang="en-US" dirty="0" smtClean="0"/>
              <a:t>基本寬度，約等同</a:t>
            </a:r>
            <a:r>
              <a:rPr kumimoji="1" lang="en-US" altLang="zh-TW" dirty="0" smtClean="0"/>
              <a:t> width</a:t>
            </a:r>
            <a:r>
              <a:rPr kumimoji="1" lang="zh-TW" altLang="en-US" dirty="0" smtClean="0"/>
              <a:t>，但可以複寫</a:t>
            </a:r>
            <a:r>
              <a:rPr kumimoji="1" lang="en-US" altLang="zh-TW" dirty="0" smtClean="0"/>
              <a:t> width</a:t>
            </a:r>
          </a:p>
          <a:p>
            <a:pPr lvl="1"/>
            <a:r>
              <a:rPr kumimoji="1" lang="zh-TW" altLang="en-US" dirty="0" smtClean="0"/>
              <a:t>合併寫法</a:t>
            </a:r>
            <a:r>
              <a:rPr kumimoji="1" lang="en-US" altLang="zh-TW" dirty="0" smtClean="0"/>
              <a:t>: flex: </a:t>
            </a:r>
            <a:r>
              <a:rPr lang="en-US" altLang="zh-TW" dirty="0"/>
              <a:t>flex-grow</a:t>
            </a:r>
            <a:r>
              <a:rPr lang="zh-TW" altLang="en-US" dirty="0"/>
              <a:t>｜</a:t>
            </a:r>
            <a:r>
              <a:rPr lang="en-US" altLang="zh-TW" dirty="0"/>
              <a:t>flex-shrink</a:t>
            </a:r>
            <a:r>
              <a:rPr lang="zh-TW" altLang="en-US" dirty="0"/>
              <a:t>｜</a:t>
            </a:r>
            <a:r>
              <a:rPr lang="en-US" altLang="zh-TW" dirty="0"/>
              <a:t>flex-</a:t>
            </a:r>
            <a:r>
              <a:rPr lang="en-US" altLang="zh-TW" dirty="0" smtClean="0"/>
              <a:t>basis;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0680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939730" cy="4495800"/>
          </a:xfrm>
        </p:spPr>
        <p:txBody>
          <a:bodyPr/>
          <a:lstStyle/>
          <a:p>
            <a:r>
              <a:rPr kumimoji="1" lang="en-US" altLang="zh-TW" dirty="0"/>
              <a:t>justify-</a:t>
            </a:r>
            <a:r>
              <a:rPr kumimoji="1" lang="en-US" altLang="zh-TW" dirty="0" smtClean="0"/>
              <a:t>content: </a:t>
            </a:r>
            <a:r>
              <a:rPr kumimoji="1" lang="zh-TW" altLang="en-US" dirty="0" smtClean="0"/>
              <a:t>水平對齊位置</a:t>
            </a:r>
            <a:endParaRPr kumimoji="1" lang="en-US" altLang="zh-TW" dirty="0"/>
          </a:p>
          <a:p>
            <a:pPr lvl="1"/>
            <a:r>
              <a:rPr lang="en-US" altLang="zh-TW" dirty="0"/>
              <a:t>flex-start|flex-end|center|space-between|space-around|initial|inherit</a:t>
            </a:r>
            <a:endParaRPr kumimoji="1" lang="zh-TW" altLang="en-US" dirty="0"/>
          </a:p>
        </p:txBody>
      </p:sp>
      <p:pic>
        <p:nvPicPr>
          <p:cNvPr id="4" name="圖片 3" descr="螢幕快照 2017-05-04 下午2.4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56" y="1600200"/>
            <a:ext cx="4589444" cy="5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4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582960" cy="4495800"/>
          </a:xfrm>
        </p:spPr>
        <p:txBody>
          <a:bodyPr/>
          <a:lstStyle/>
          <a:p>
            <a:r>
              <a:rPr kumimoji="1" lang="en-US" altLang="zh-TW" dirty="0"/>
              <a:t>align-</a:t>
            </a:r>
            <a:r>
              <a:rPr kumimoji="1" lang="en-US" altLang="zh-TW" dirty="0" smtClean="0"/>
              <a:t>items: </a:t>
            </a:r>
            <a:r>
              <a:rPr kumimoji="1" lang="zh-TW" altLang="en-US" dirty="0" smtClean="0"/>
              <a:t>垂直對齊空間</a:t>
            </a:r>
            <a:endParaRPr kumimoji="1" lang="en-US" altLang="zh-TW" dirty="0" smtClean="0"/>
          </a:p>
          <a:p>
            <a:pPr lvl="1"/>
            <a:r>
              <a:rPr lang="en-US" altLang="zh-TW" dirty="0" err="1"/>
              <a:t>stretch|center|flex-start|flex-end|baseline|initial|inherit</a:t>
            </a:r>
            <a:endParaRPr kumimoji="1" lang="en-US" altLang="zh-TW" dirty="0"/>
          </a:p>
        </p:txBody>
      </p:sp>
      <p:pic>
        <p:nvPicPr>
          <p:cNvPr id="4" name="圖片 3" descr="螢幕快照 2017-05-04 下午2.4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11" y="1511300"/>
            <a:ext cx="4495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1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flex-</a:t>
            </a:r>
            <a:r>
              <a:rPr kumimoji="1" lang="en-US" altLang="zh-TW" dirty="0" smtClean="0"/>
              <a:t>wrap: </a:t>
            </a:r>
            <a:r>
              <a:rPr kumimoji="1" lang="zh-TW" altLang="en-US" dirty="0" smtClean="0"/>
              <a:t>換行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預設</a:t>
            </a:r>
            <a:r>
              <a:rPr kumimoji="1" lang="en-US" altLang="zh-TW" dirty="0" smtClean="0"/>
              <a:t> flex </a:t>
            </a:r>
            <a:r>
              <a:rPr kumimoji="1" lang="zh-TW" altLang="en-US" dirty="0" smtClean="0"/>
              <a:t>是不換行的</a:t>
            </a:r>
            <a:r>
              <a:rPr kumimoji="1" lang="en-US" altLang="zh-TW" dirty="0" smtClean="0"/>
              <a:t>)</a:t>
            </a:r>
          </a:p>
          <a:p>
            <a:pPr lvl="1"/>
            <a:r>
              <a:rPr lang="en-US" altLang="zh-TW" dirty="0" err="1"/>
              <a:t>nowrap|wrap|wrap-reverse|initial|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d</a:t>
            </a:r>
            <a:r>
              <a:rPr kumimoji="1" lang="en-US" altLang="zh-TW" dirty="0" smtClean="0"/>
              <a:t>efault: </a:t>
            </a:r>
            <a:r>
              <a:rPr lang="en-US" altLang="zh-TW" dirty="0" err="1"/>
              <a:t>nowrap</a:t>
            </a:r>
            <a:endParaRPr kumimoji="1" lang="en-US" altLang="zh-TW" dirty="0"/>
          </a:p>
        </p:txBody>
      </p:sp>
      <p:pic>
        <p:nvPicPr>
          <p:cNvPr id="4" name="圖片 3" descr="flex-wr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21" y="3263480"/>
            <a:ext cx="4051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30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668585" cy="4495800"/>
          </a:xfrm>
        </p:spPr>
        <p:txBody>
          <a:bodyPr/>
          <a:lstStyle/>
          <a:p>
            <a:r>
              <a:rPr kumimoji="1" lang="en-US" altLang="zh-TW" dirty="0"/>
              <a:t>align-</a:t>
            </a:r>
            <a:r>
              <a:rPr kumimoji="1" lang="en-US" altLang="zh-TW" dirty="0" smtClean="0"/>
              <a:t>content: </a:t>
            </a:r>
            <a:r>
              <a:rPr kumimoji="1" lang="zh-TW" altLang="en-US" dirty="0" smtClean="0"/>
              <a:t>垂直對齊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多行元素用</a:t>
            </a:r>
            <a:r>
              <a:rPr kumimoji="1" lang="en-US" altLang="zh-TW" dirty="0" smtClean="0"/>
              <a:t>)</a:t>
            </a:r>
          </a:p>
          <a:p>
            <a:pPr lvl="1"/>
            <a:r>
              <a:rPr lang="en-US" altLang="zh-TW" dirty="0"/>
              <a:t>stretch|center|flex-start|flex-end|space-between|space-around|initial|</a:t>
            </a:r>
            <a:r>
              <a:rPr lang="en-US" altLang="zh-TW" dirty="0" smtClean="0"/>
              <a:t>inherit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 descr="螢幕快照 2017-05-04 下午2.4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7" y="1511300"/>
            <a:ext cx="453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17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flex-</a:t>
            </a:r>
            <a:r>
              <a:rPr kumimoji="1" lang="en-US" altLang="zh-TW" dirty="0" smtClean="0"/>
              <a:t>flow: </a:t>
            </a:r>
            <a:r>
              <a:rPr kumimoji="1" lang="zh-TW" altLang="en-US" dirty="0" smtClean="0"/>
              <a:t>把</a:t>
            </a:r>
            <a:r>
              <a:rPr kumimoji="1" lang="en-US" altLang="zh-TW" dirty="0" smtClean="0"/>
              <a:t> </a:t>
            </a:r>
            <a:r>
              <a:rPr lang="en-US" altLang="zh-TW" dirty="0"/>
              <a:t>flex-direction </a:t>
            </a:r>
            <a:r>
              <a:rPr lang="zh-TW" altLang="en-US" dirty="0" smtClean="0"/>
              <a:t>跟</a:t>
            </a:r>
            <a:r>
              <a:rPr lang="en-US" altLang="zh-TW" dirty="0" smtClean="0"/>
              <a:t> flex</a:t>
            </a:r>
            <a:r>
              <a:rPr lang="en-US" altLang="zh-TW" dirty="0"/>
              <a:t>-</a:t>
            </a:r>
            <a:r>
              <a:rPr lang="en-US" altLang="zh-TW" dirty="0" smtClean="0"/>
              <a:t>wrap </a:t>
            </a:r>
            <a:r>
              <a:rPr lang="zh-TW" altLang="en-US" dirty="0" smtClean="0"/>
              <a:t>濃縮的寫法</a:t>
            </a:r>
            <a:endParaRPr lang="en-US" altLang="zh-TW" dirty="0" smtClean="0"/>
          </a:p>
          <a:p>
            <a:pPr lvl="1"/>
            <a:r>
              <a:rPr lang="en-US" altLang="zh-TW" i="1" dirty="0"/>
              <a:t>flex-direction</a:t>
            </a:r>
            <a:r>
              <a:rPr lang="en-US" altLang="zh-TW" dirty="0"/>
              <a:t> </a:t>
            </a:r>
            <a:r>
              <a:rPr lang="en-US" altLang="zh-TW" i="1" dirty="0" err="1"/>
              <a:t>flex-wrap</a:t>
            </a:r>
            <a:r>
              <a:rPr lang="en-US" altLang="zh-TW" dirty="0" err="1"/>
              <a:t>|initial|inherit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8079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o</a:t>
            </a:r>
            <a:r>
              <a:rPr kumimoji="1" lang="en-US" altLang="zh-TW" dirty="0" smtClean="0"/>
              <a:t>rder: </a:t>
            </a:r>
            <a:r>
              <a:rPr kumimoji="1" lang="zh-TW" altLang="en-US" dirty="0" smtClean="0"/>
              <a:t>自訂排序</a:t>
            </a:r>
            <a:endParaRPr kumimoji="1" lang="en-US" altLang="zh-TW" dirty="0" smtClean="0"/>
          </a:p>
          <a:p>
            <a:r>
              <a:rPr kumimoji="1" lang="zh-TW" altLang="en-US" dirty="0" smtClean="0"/>
              <a:t>會跳出原本</a:t>
            </a:r>
            <a:r>
              <a:rPr kumimoji="1" lang="zh-TW" altLang="en-US" smtClean="0"/>
              <a:t>的排序</a:t>
            </a:r>
            <a:endParaRPr kumimoji="1"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9457943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align-</a:t>
            </a:r>
            <a:r>
              <a:rPr kumimoji="1" lang="en-US" altLang="zh-TW" dirty="0" smtClean="0"/>
              <a:t>self: </a:t>
            </a:r>
            <a:r>
              <a:rPr kumimoji="1" lang="zh-TW" altLang="en-US" dirty="0" smtClean="0"/>
              <a:t>設定某元素對齊位置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auto|stretch|center|flex-start|flex-end|baseline|initial|inherit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92280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Ex8 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</a:t>
            </a:r>
            <a:r>
              <a:rPr kumimoji="1" lang="en-US" altLang="zh-TW" smtClean="0"/>
              <a:t>flexbox </a:t>
            </a:r>
            <a:r>
              <a:rPr kumimoji="1" lang="zh-TW" altLang="en-US" dirty="0" smtClean="0"/>
              <a:t>排版</a:t>
            </a:r>
            <a:endParaRPr kumimoji="1" lang="zh-TW" altLang="en-US" dirty="0"/>
          </a:p>
        </p:txBody>
      </p:sp>
      <p:pic>
        <p:nvPicPr>
          <p:cNvPr id="3" name="圖片 2" descr="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0" y="1528500"/>
            <a:ext cx="7249554" cy="51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20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pic>
        <p:nvPicPr>
          <p:cNvPr id="6" name="圖片 5" descr="rw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5" y="3882056"/>
            <a:ext cx="6972770" cy="2683892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kumimoji="1" lang="zh-TW" altLang="en-US" dirty="0"/>
              <a:t>讓頁面可以根據裝置跟螢幕尺寸選擇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 </a:t>
            </a:r>
            <a:r>
              <a:rPr kumimoji="1" lang="zh-TW" altLang="en-US" dirty="0" smtClean="0"/>
              <a:t>樣式</a:t>
            </a:r>
            <a:endParaRPr kumimoji="1" lang="en-US" altLang="zh-TW" dirty="0" smtClean="0"/>
          </a:p>
          <a:p>
            <a:r>
              <a:rPr kumimoji="1" lang="zh-TW" altLang="en-US" dirty="0" smtClean="0"/>
              <a:t>在多螢幕時代是很重要</a:t>
            </a:r>
            <a:endParaRPr kumimoji="1" lang="en-US" altLang="zh-TW" dirty="0" smtClean="0"/>
          </a:p>
          <a:p>
            <a:r>
              <a:rPr kumimoji="1" lang="en-US" altLang="zh-TW" dirty="0" smtClean="0"/>
              <a:t>RWD(Responsive Web Design)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139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完整參數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h</a:t>
            </a:r>
            <a:r>
              <a:rPr kumimoji="1" lang="en-US" altLang="zh-TW" dirty="0" smtClean="0"/>
              <a:t>-shadow</a:t>
            </a:r>
          </a:p>
          <a:p>
            <a:pPr lvl="1"/>
            <a:r>
              <a:rPr kumimoji="1" lang="en-US" altLang="zh-TW" dirty="0"/>
              <a:t>v</a:t>
            </a:r>
            <a:r>
              <a:rPr kumimoji="1" lang="en-US" altLang="zh-TW" dirty="0" smtClean="0"/>
              <a:t>-shadow</a:t>
            </a:r>
          </a:p>
          <a:p>
            <a:pPr lvl="1"/>
            <a:r>
              <a:rPr kumimoji="1" lang="en-US" altLang="zh-TW" dirty="0"/>
              <a:t>b</a:t>
            </a:r>
            <a:r>
              <a:rPr kumimoji="1" lang="en-US" altLang="zh-TW" dirty="0" smtClean="0"/>
              <a:t>lur</a:t>
            </a:r>
          </a:p>
          <a:p>
            <a:pPr lvl="1"/>
            <a:r>
              <a:rPr kumimoji="1" lang="en-US" altLang="zh-TW" dirty="0"/>
              <a:t>s</a:t>
            </a:r>
            <a:r>
              <a:rPr kumimoji="1" lang="en-US" altLang="zh-TW" dirty="0" smtClean="0"/>
              <a:t>pread</a:t>
            </a:r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olor</a:t>
            </a:r>
          </a:p>
          <a:p>
            <a:pPr lvl="1"/>
            <a:r>
              <a:rPr kumimoji="1" lang="en-US" altLang="zh-TW" dirty="0" smtClean="0"/>
              <a:t>Inset</a:t>
            </a:r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4445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RWD</a:t>
            </a:r>
            <a:endParaRPr kumimoji="1" lang="zh-TW" altLang="en-US" dirty="0"/>
          </a:p>
        </p:txBody>
      </p:sp>
      <p:pic>
        <p:nvPicPr>
          <p:cNvPr id="4" name="圖片 3" descr="RWD_T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0" y="2078165"/>
            <a:ext cx="8131660" cy="3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04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基本語法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@</a:t>
            </a:r>
            <a:r>
              <a:rPr lang="en-US" altLang="zh-TW" dirty="0"/>
              <a:t>media </a:t>
            </a:r>
            <a:r>
              <a:rPr lang="en-US" altLang="zh-TW" dirty="0" err="1"/>
              <a:t>not|only</a:t>
            </a:r>
            <a:r>
              <a:rPr lang="en-US" altLang="zh-TW" dirty="0"/>
              <a:t> 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media types] </a:t>
            </a:r>
            <a:r>
              <a:rPr lang="en-US" altLang="zh-TW" dirty="0"/>
              <a:t>and</a:t>
            </a:r>
            <a:r>
              <a:rPr lang="en-US" altLang="zh-TW" i="1" dirty="0"/>
              <a:t> </a:t>
            </a:r>
            <a:r>
              <a:rPr lang="en-US" altLang="zh-TW" dirty="0" smtClean="0"/>
              <a:t>([</a:t>
            </a:r>
            <a:r>
              <a:rPr lang="en-US" altLang="zh-TW" i="1" dirty="0" smtClean="0"/>
              <a:t>media feature]</a:t>
            </a:r>
            <a:r>
              <a:rPr lang="en-US" altLang="zh-TW" dirty="0" smtClean="0"/>
              <a:t>) </a:t>
            </a:r>
            <a:r>
              <a:rPr lang="en-US" altLang="zh-TW" dirty="0"/>
              <a:t>{</a:t>
            </a:r>
            <a:r>
              <a:rPr lang="en-US" altLang="zh-TW" i="1" dirty="0"/>
              <a:t/>
            </a:r>
            <a:br>
              <a:rPr lang="en-US" altLang="zh-TW" i="1" dirty="0"/>
            </a:br>
            <a:r>
              <a:rPr lang="en-US" altLang="zh-TW" i="1" dirty="0"/>
              <a:t>    CSS-Code;</a:t>
            </a:r>
            <a:br>
              <a:rPr lang="en-US" altLang="zh-TW" i="1" dirty="0"/>
            </a:br>
            <a:r>
              <a:rPr lang="en-US" altLang="zh-TW" dirty="0" smtClean="0"/>
              <a:t>}</a:t>
            </a:r>
          </a:p>
          <a:p>
            <a:r>
              <a:rPr lang="zh-TW" altLang="en-US" dirty="0" smtClean="0"/>
              <a:t>外連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/>
              <a:t>link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 media="</a:t>
            </a:r>
            <a:r>
              <a:rPr lang="en-US" altLang="zh-TW" i="1" dirty="0" err="1"/>
              <a:t>mediatype</a:t>
            </a:r>
            <a:r>
              <a:rPr lang="en-US" altLang="zh-TW" dirty="0"/>
              <a:t> </a:t>
            </a:r>
            <a:r>
              <a:rPr lang="en-US" altLang="zh-TW" dirty="0" err="1"/>
              <a:t>and|not|only</a:t>
            </a:r>
            <a:r>
              <a:rPr lang="en-US" altLang="zh-TW" dirty="0"/>
              <a:t> (</a:t>
            </a:r>
            <a:r>
              <a:rPr lang="en-US" altLang="zh-TW" i="1" dirty="0"/>
              <a:t>expressions</a:t>
            </a:r>
            <a:r>
              <a:rPr lang="en-US" altLang="zh-TW" dirty="0"/>
              <a:t>)" </a:t>
            </a:r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i="1" dirty="0" err="1" smtClean="0"/>
              <a:t>print.css</a:t>
            </a:r>
            <a:r>
              <a:rPr lang="en-US" altLang="zh-TW" dirty="0" smtClean="0"/>
              <a:t>”&gt;</a:t>
            </a:r>
          </a:p>
          <a:p>
            <a:r>
              <a:rPr kumimoji="1" lang="en-US" altLang="zh-TW" dirty="0"/>
              <a:t>&lt;meta name="viewport" content="width=device-width, initial-scale=1.0; " /</a:t>
            </a:r>
            <a:r>
              <a:rPr kumimoji="1" lang="en-US" altLang="zh-TW" dirty="0" smtClean="0"/>
              <a:t>&gt;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3780509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media </a:t>
            </a:r>
            <a:r>
              <a:rPr kumimoji="1" lang="en-US" altLang="zh-TW" dirty="0" smtClean="0"/>
              <a:t>types: </a:t>
            </a:r>
            <a:r>
              <a:rPr kumimoji="1" lang="en-US" altLang="zh-TW" dirty="0"/>
              <a:t>all | print | screen </a:t>
            </a:r>
            <a:r>
              <a:rPr kumimoji="1" lang="en-US" altLang="zh-TW" dirty="0" smtClean="0"/>
              <a:t>| speech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474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Media features</a:t>
            </a:r>
          </a:p>
          <a:p>
            <a:pPr lvl="1"/>
            <a:r>
              <a:rPr lang="en-US" altLang="zh-TW" dirty="0"/>
              <a:t>aspect-</a:t>
            </a:r>
            <a:r>
              <a:rPr lang="en-US" altLang="zh-TW" dirty="0" smtClean="0"/>
              <a:t>ratio: </a:t>
            </a:r>
            <a:r>
              <a:rPr lang="zh-TW" altLang="en-US" dirty="0" smtClean="0"/>
              <a:t>畫面比例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olor</a:t>
            </a:r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olor-index</a:t>
            </a:r>
          </a:p>
          <a:p>
            <a:pPr lvl="1"/>
            <a:r>
              <a:rPr lang="en-US" altLang="zh-TW" dirty="0"/>
              <a:t>device-aspect-</a:t>
            </a:r>
            <a:r>
              <a:rPr lang="en-US" altLang="zh-TW" dirty="0" smtClean="0"/>
              <a:t>ratio</a:t>
            </a:r>
          </a:p>
          <a:p>
            <a:pPr lvl="1"/>
            <a:r>
              <a:rPr lang="en-US" altLang="zh-TW" dirty="0"/>
              <a:t>device-</a:t>
            </a:r>
            <a:r>
              <a:rPr lang="en-US" altLang="zh-TW" dirty="0" smtClean="0"/>
              <a:t>height</a:t>
            </a:r>
          </a:p>
          <a:p>
            <a:pPr lvl="1"/>
            <a:r>
              <a:rPr lang="en-US" altLang="zh-TW" dirty="0"/>
              <a:t>device-</a:t>
            </a:r>
            <a:r>
              <a:rPr lang="en-US" altLang="zh-TW" dirty="0" smtClean="0"/>
              <a:t>width</a:t>
            </a:r>
          </a:p>
          <a:p>
            <a:pPr lvl="1"/>
            <a:r>
              <a:rPr kumimoji="1" lang="en-US" altLang="zh-TW" dirty="0"/>
              <a:t>g</a:t>
            </a:r>
            <a:r>
              <a:rPr kumimoji="1" lang="en-US" altLang="zh-TW" dirty="0" smtClean="0"/>
              <a:t>rid: </a:t>
            </a:r>
            <a:r>
              <a:rPr kumimoji="1" lang="zh-TW" altLang="en-US" dirty="0" smtClean="0"/>
              <a:t>用在類似終端機的介面</a:t>
            </a:r>
            <a:endParaRPr kumimoji="1" lang="en-US" altLang="zh-TW" dirty="0" smtClean="0"/>
          </a:p>
          <a:p>
            <a:pPr lvl="1"/>
            <a:r>
              <a:rPr lang="en-US" altLang="zh-TW" dirty="0" smtClean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7679291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Media features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onochrome: </a:t>
            </a:r>
            <a:r>
              <a:rPr lang="zh-TW" altLang="en-US" dirty="0" smtClean="0"/>
              <a:t>用在灰階裝置</a:t>
            </a:r>
            <a:endParaRPr lang="en-US" altLang="zh-TW" dirty="0" smtClean="0"/>
          </a:p>
          <a:p>
            <a:pPr lvl="1"/>
            <a:r>
              <a:rPr lang="en-US" altLang="zh-TW" dirty="0"/>
              <a:t>orientation: landscape or </a:t>
            </a:r>
            <a:r>
              <a:rPr lang="en-US" altLang="zh-TW" dirty="0" smtClean="0"/>
              <a:t>portrait</a:t>
            </a:r>
          </a:p>
          <a:p>
            <a:pPr lvl="1"/>
            <a:r>
              <a:rPr lang="en-US" altLang="zh-TW" dirty="0"/>
              <a:t>resolution: dpi or </a:t>
            </a:r>
            <a:r>
              <a:rPr lang="en-US" altLang="zh-TW" dirty="0" err="1"/>
              <a:t>dpcm</a:t>
            </a:r>
            <a:endParaRPr lang="en-US" altLang="zh-TW" dirty="0" smtClean="0"/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can: </a:t>
            </a:r>
            <a:r>
              <a:rPr lang="zh-TW" altLang="en-US" dirty="0" smtClean="0"/>
              <a:t>用在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tv</a:t>
            </a:r>
            <a:endParaRPr lang="en-US" altLang="zh-TW" dirty="0" smtClean="0"/>
          </a:p>
          <a:p>
            <a:pPr lvl="1"/>
            <a:r>
              <a:rPr lang="en-US" altLang="zh-TW" dirty="0"/>
              <a:t>width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93250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@media screen and (min-width: 1024px){</a:t>
            </a:r>
          </a:p>
          <a:p>
            <a:pPr marL="0" indent="0">
              <a:buNone/>
            </a:pPr>
            <a:r>
              <a:rPr kumimoji="1" lang="en-US" altLang="zh-TW" dirty="0"/>
              <a:t>	.wrapper{</a:t>
            </a:r>
          </a:p>
          <a:p>
            <a:pPr marL="0" indent="0">
              <a:buNone/>
            </a:pPr>
            <a:r>
              <a:rPr kumimoji="1" lang="en-US" altLang="zh-TW" dirty="0"/>
              <a:t>		width: 960px;</a:t>
            </a:r>
          </a:p>
          <a:p>
            <a:pPr marL="0" indent="0">
              <a:buNone/>
            </a:pPr>
            <a:r>
              <a:rPr kumimoji="1" lang="en-US" altLang="zh-TW" dirty="0"/>
              <a:t>	}</a:t>
            </a:r>
          </a:p>
          <a:p>
            <a:pPr marL="0" indent="0">
              <a:buNone/>
            </a:pPr>
            <a:r>
              <a:rPr kumimoji="1" lang="en-US" altLang="zh-TW" dirty="0"/>
              <a:t>     }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1389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Ex9 </a:t>
            </a:r>
            <a:r>
              <a:rPr kumimoji="1" lang="zh-TW" altLang="en-US" dirty="0" smtClean="0"/>
              <a:t>建置</a:t>
            </a:r>
            <a:r>
              <a:rPr kumimoji="1" lang="en-US" altLang="zh-TW" dirty="0" smtClean="0"/>
              <a:t> RWD </a:t>
            </a:r>
            <a:r>
              <a:rPr kumimoji="1" lang="zh-TW" altLang="en-US" dirty="0" smtClean="0"/>
              <a:t>網站</a:t>
            </a:r>
            <a:endParaRPr kumimoji="1" lang="zh-TW" altLang="en-US" dirty="0"/>
          </a:p>
        </p:txBody>
      </p:sp>
      <p:pic>
        <p:nvPicPr>
          <p:cNvPr id="4" name="圖片 3" descr="m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8" y="1677432"/>
            <a:ext cx="6922990" cy="4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1" lang="zh-TW" altLang="en-US" dirty="0" smtClean="0"/>
              <a:t>多重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shadow: </a:t>
            </a:r>
            <a:r>
              <a:rPr kumimoji="1" lang="zh-TW" altLang="en-US" dirty="0"/>
              <a:t>用</a:t>
            </a:r>
            <a:r>
              <a:rPr kumimoji="1" lang="en-US" altLang="zh-TW" dirty="0"/>
              <a:t> , </a:t>
            </a:r>
            <a:r>
              <a:rPr kumimoji="1" lang="zh-TW" altLang="en-US" dirty="0"/>
              <a:t>分</a:t>
            </a:r>
            <a:r>
              <a:rPr kumimoji="1" lang="zh-TW" altLang="en-US" dirty="0" smtClean="0"/>
              <a:t>開</a:t>
            </a:r>
            <a:endParaRPr kumimoji="1" lang="en-US" altLang="zh-TW" dirty="0" smtClean="0"/>
          </a:p>
          <a:p>
            <a:pPr lvl="1"/>
            <a:r>
              <a:rPr lang="fi-FI" altLang="zh-TW" dirty="0" err="1" smtClean="0"/>
              <a:t>box</a:t>
            </a:r>
            <a:r>
              <a:rPr lang="fi-FI" altLang="zh-TW" dirty="0" err="1"/>
              <a:t>-shadow</a:t>
            </a:r>
            <a:r>
              <a:rPr lang="fi-FI" altLang="zh-TW" dirty="0"/>
              <a:t>: 0 4px 8px </a:t>
            </a:r>
            <a:r>
              <a:rPr lang="fi-FI" altLang="zh-TW" dirty="0" smtClean="0"/>
              <a:t>rgba</a:t>
            </a:r>
            <a:r>
              <a:rPr lang="fi-FI" altLang="zh-TW" dirty="0"/>
              <a:t>(0, 0, 0, </a:t>
            </a:r>
            <a:r>
              <a:rPr lang="fi-FI" altLang="zh-TW" dirty="0" smtClean="0"/>
              <a:t>0.5)</a:t>
            </a:r>
            <a:r>
              <a:rPr lang="fi-FI" altLang="zh-TW" dirty="0"/>
              <a:t>, 0 6px 20px </a:t>
            </a:r>
            <a:r>
              <a:rPr lang="fi-FI" altLang="zh-TW" dirty="0" smtClean="0"/>
              <a:t>rgba(255, </a:t>
            </a:r>
            <a:r>
              <a:rPr lang="fi-FI" altLang="zh-TW" dirty="0"/>
              <a:t>0, 0, </a:t>
            </a:r>
            <a:r>
              <a:rPr lang="fi-FI" altLang="zh-TW" dirty="0" smtClean="0"/>
              <a:t>0.2);</a:t>
            </a:r>
          </a:p>
          <a:p>
            <a:pPr lvl="1"/>
            <a:r>
              <a:rPr kumimoji="1" lang="zh-TW" altLang="en-US" dirty="0" smtClean="0"/>
              <a:t>寫越後面的會被蓋在越下面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325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1" lang="zh-TW" altLang="en-US" dirty="0" smtClean="0"/>
              <a:t>內部陰影</a:t>
            </a:r>
            <a:r>
              <a:rPr kumimoji="1" lang="en-US" altLang="zh-TW" dirty="0" smtClean="0"/>
              <a:t> inset</a:t>
            </a:r>
          </a:p>
          <a:p>
            <a:pPr lvl="1"/>
            <a:r>
              <a:rPr lang="en-US" altLang="zh-TW" dirty="0"/>
              <a:t>box-shadow: 0 0 20px 4px red inset</a:t>
            </a:r>
            <a:r>
              <a:rPr lang="en-US" altLang="zh-TW" dirty="0" smtClean="0"/>
              <a:t>;</a:t>
            </a:r>
          </a:p>
          <a:p>
            <a:pPr lvl="1"/>
            <a:r>
              <a:rPr kumimoji="1" lang="zh-TW" altLang="en-US" dirty="0" smtClean="0"/>
              <a:t>試試多重陰影</a:t>
            </a:r>
            <a:endParaRPr kumimoji="1" lang="en-US" altLang="zh-TW" dirty="0" smtClean="0"/>
          </a:p>
          <a:p>
            <a:pPr lvl="1"/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8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text-shadow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ext-shadow</a:t>
            </a:r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/>
              <a:t>: text-shadow: 2px 3px 5px gray</a:t>
            </a:r>
            <a:r>
              <a:rPr kumimoji="1" lang="en-US" altLang="zh-TW" dirty="0" smtClean="0"/>
              <a:t>;</a:t>
            </a:r>
          </a:p>
          <a:p>
            <a:pPr lvl="1"/>
            <a:r>
              <a:rPr kumimoji="1" lang="zh-TW" altLang="en-US" dirty="0"/>
              <a:t>第一個值為水平偏移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第二個值為垂直偏移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第三個值為模糊程度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第四個值為顏</a:t>
            </a:r>
            <a:r>
              <a:rPr kumimoji="1" lang="zh-TW" altLang="en-US" dirty="0" smtClean="0"/>
              <a:t>色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測試</a:t>
            </a:r>
            <a:r>
              <a:rPr kumimoji="1" lang="en-US" altLang="zh-TW" dirty="0" smtClean="0"/>
              <a:t> :hover, :active </a:t>
            </a:r>
            <a:r>
              <a:rPr kumimoji="1" lang="zh-TW" altLang="en-US" dirty="0" smtClean="0"/>
              <a:t>效果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66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text-shadow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多重</a:t>
            </a:r>
            <a:r>
              <a:rPr kumimoji="1" lang="en-US" altLang="zh-TW" dirty="0" smtClean="0"/>
              <a:t> shadow</a:t>
            </a:r>
            <a:r>
              <a:rPr kumimoji="1" lang="zh-TW" altLang="en-US" dirty="0" smtClean="0"/>
              <a:t>，一樣用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分開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: text</a:t>
            </a:r>
            <a:r>
              <a:rPr kumimoji="1" lang="en-US" altLang="zh-TW" dirty="0"/>
              <a:t>-shadow: 0 0 </a:t>
            </a:r>
            <a:r>
              <a:rPr kumimoji="1" lang="en-US" altLang="zh-TW" dirty="0" smtClean="0"/>
              <a:t>2px red, </a:t>
            </a:r>
            <a:r>
              <a:rPr kumimoji="1" lang="en-US" altLang="zh-TW" dirty="0"/>
              <a:t>0 0 </a:t>
            </a:r>
            <a:r>
              <a:rPr kumimoji="1" lang="en-US" altLang="zh-TW"/>
              <a:t>5px </a:t>
            </a:r>
            <a:r>
              <a:rPr kumimoji="1" lang="en-US" altLang="zh-TW" smtClean="0"/>
              <a:t>purple</a:t>
            </a:r>
            <a:r>
              <a:rPr kumimoji="1" lang="en-US" altLang="zh-TW" dirty="0" smtClean="0"/>
              <a:t>;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 descr="text 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91" y="2640646"/>
            <a:ext cx="1714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Ex1: </a:t>
            </a:r>
            <a:r>
              <a:rPr kumimoji="1" lang="zh-TW" altLang="en-US" dirty="0" smtClean="0"/>
              <a:t>卡片</a:t>
            </a:r>
            <a:endParaRPr kumimoji="1" lang="zh-TW" altLang="en-US" dirty="0"/>
          </a:p>
        </p:txBody>
      </p:sp>
      <p:pic>
        <p:nvPicPr>
          <p:cNvPr id="6" name="圖片 5" descr="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07" y="1869107"/>
            <a:ext cx="3136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2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order-image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border-image: </a:t>
            </a:r>
            <a:r>
              <a:rPr kumimoji="1" lang="zh-TW" altLang="en-US" dirty="0" smtClean="0"/>
              <a:t>邊框圖片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/>
              <a:t>: 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border: </a:t>
            </a:r>
            <a:r>
              <a:rPr kumimoji="1" lang="en-US" altLang="zh-TW" dirty="0">
                <a:solidFill>
                  <a:srgbClr val="FF0000"/>
                </a:solidFill>
              </a:rPr>
              <a:t>20px solid transparent</a:t>
            </a:r>
            <a:r>
              <a:rPr kumimoji="1" lang="en-US" altLang="zh-TW" dirty="0" smtClean="0"/>
              <a:t>;</a:t>
            </a:r>
          </a:p>
          <a:p>
            <a:pPr lvl="1"/>
            <a:r>
              <a:rPr kumimoji="1" lang="en-US" altLang="zh-TW" dirty="0"/>
              <a:t>border-image: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(border-</a:t>
            </a:r>
            <a:r>
              <a:rPr kumimoji="1" lang="en-US" altLang="zh-TW" dirty="0" err="1"/>
              <a:t>image.png</a:t>
            </a:r>
            <a:r>
              <a:rPr kumimoji="1" lang="en-US" altLang="zh-TW" dirty="0"/>
              <a:t>) </a:t>
            </a:r>
            <a:r>
              <a:rPr kumimoji="1" lang="en-US" altLang="zh-TW" dirty="0">
                <a:solidFill>
                  <a:srgbClr val="FF6600"/>
                </a:solidFill>
              </a:rPr>
              <a:t>20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3366FF"/>
                </a:solidFill>
              </a:rPr>
              <a:t>round</a:t>
            </a:r>
            <a:r>
              <a:rPr kumimoji="1" lang="en-US" altLang="zh-TW" dirty="0"/>
              <a:t>;</a:t>
            </a:r>
          </a:p>
          <a:p>
            <a:pPr lvl="1"/>
            <a:r>
              <a:rPr kumimoji="1" lang="zh-TW" altLang="en-US" dirty="0" smtClean="0">
                <a:solidFill>
                  <a:srgbClr val="FF6600"/>
                </a:solidFill>
              </a:rPr>
              <a:t>數字</a:t>
            </a:r>
            <a:r>
              <a:rPr kumimoji="1" lang="zh-TW" altLang="en-US" dirty="0" smtClean="0"/>
              <a:t>代表在圖片何處切割，可以用數字或百分比</a:t>
            </a:r>
            <a:endParaRPr kumimoji="1" lang="en-US" altLang="zh-TW" dirty="0"/>
          </a:p>
          <a:p>
            <a:pPr lvl="1"/>
            <a:r>
              <a:rPr kumimoji="1" lang="zh-TW" altLang="en-US" dirty="0" smtClean="0">
                <a:solidFill>
                  <a:srgbClr val="3366FF"/>
                </a:solidFill>
              </a:rPr>
              <a:t>文字</a:t>
            </a:r>
            <a:r>
              <a:rPr kumimoji="1" lang="zh-TW" altLang="en-US" dirty="0" smtClean="0"/>
              <a:t>代表重複方式，可用</a:t>
            </a:r>
            <a:r>
              <a:rPr kumimoji="1" lang="en-US" altLang="zh-TW" dirty="0" smtClean="0"/>
              <a:t>repeat,  round 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 stretch</a:t>
            </a:r>
          </a:p>
          <a:p>
            <a:pPr lvl="1"/>
            <a:r>
              <a:rPr kumimoji="1" lang="en-US" altLang="zh-TW" dirty="0"/>
              <a:t>r</a:t>
            </a:r>
            <a:r>
              <a:rPr kumimoji="1" lang="en-US" altLang="zh-TW" dirty="0" smtClean="0"/>
              <a:t>epeat </a:t>
            </a:r>
            <a:r>
              <a:rPr kumimoji="1" lang="zh-TW" altLang="en-US" dirty="0" smtClean="0"/>
              <a:t>為重複</a:t>
            </a:r>
            <a:r>
              <a:rPr kumimoji="1" lang="en-US" altLang="zh-TW" dirty="0" smtClean="0"/>
              <a:t>, round </a:t>
            </a:r>
            <a:r>
              <a:rPr kumimoji="1" lang="zh-TW" altLang="en-US" dirty="0" smtClean="0"/>
              <a:t>為圖形重複</a:t>
            </a:r>
            <a:r>
              <a:rPr kumimoji="1" lang="en-US" altLang="zh-TW" dirty="0" smtClean="0"/>
              <a:t>, stretch </a:t>
            </a:r>
            <a:r>
              <a:rPr kumimoji="1" lang="zh-TW" altLang="en-US" dirty="0" smtClean="0"/>
              <a:t>為圖形延展</a:t>
            </a:r>
            <a:endParaRPr kumimoji="1" lang="en-US" altLang="zh-TW" dirty="0" smtClean="0"/>
          </a:p>
          <a:p>
            <a:pPr lvl="1"/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06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講師介紹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江舜智</a:t>
            </a:r>
            <a:endParaRPr kumimoji="1" lang="en-US" altLang="zh-TW" dirty="0" smtClean="0"/>
          </a:p>
          <a:p>
            <a:r>
              <a:rPr kumimoji="1" lang="zh-TW" altLang="en-US" dirty="0" smtClean="0"/>
              <a:t>個人首頁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http://www.wingzero.tw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國立臺北教育大學玩具與遊戲設計研究所碩士</a:t>
            </a:r>
            <a:endParaRPr kumimoji="1" lang="en-US" altLang="zh-TW" dirty="0" smtClean="0"/>
          </a:p>
          <a:p>
            <a:r>
              <a:rPr kumimoji="1" lang="zh-TW" altLang="en-US" dirty="0" smtClean="0"/>
              <a:t>視覺動畫師</a:t>
            </a:r>
            <a:endParaRPr kumimoji="1" lang="en-US" altLang="zh-TW" dirty="0" smtClean="0"/>
          </a:p>
          <a:p>
            <a:r>
              <a:rPr kumimoji="1" lang="zh-TW" altLang="en-US" dirty="0" smtClean="0"/>
              <a:t>資策會工程師</a:t>
            </a:r>
            <a:endParaRPr kumimoji="1" lang="en-US" altLang="zh-TW" dirty="0" smtClean="0"/>
          </a:p>
          <a:p>
            <a:r>
              <a:rPr kumimoji="1" lang="zh-TW" altLang="en-US" dirty="0" smtClean="0"/>
              <a:t>制服地圖校長兼撞鐘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3"/>
              </a:rPr>
              <a:t>http://uniform.wingzero.tw</a:t>
            </a:r>
            <a:r>
              <a:rPr kumimoji="1"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21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border-image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完整參數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b</a:t>
            </a:r>
            <a:r>
              <a:rPr kumimoji="1" lang="en-US" altLang="zh-TW" dirty="0" smtClean="0"/>
              <a:t>order-image</a:t>
            </a:r>
          </a:p>
          <a:p>
            <a:pPr lvl="1"/>
            <a:r>
              <a:rPr kumimoji="1" lang="en-US" altLang="zh-TW" dirty="0"/>
              <a:t>border-</a:t>
            </a:r>
            <a:r>
              <a:rPr kumimoji="1" lang="en-US" altLang="zh-TW" dirty="0" smtClean="0"/>
              <a:t>image-source: </a:t>
            </a:r>
            <a:r>
              <a:rPr kumimoji="1" lang="zh-TW" altLang="en-US" dirty="0" smtClean="0"/>
              <a:t>圖片位置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</a:t>
            </a:r>
            <a:r>
              <a:rPr kumimoji="1" lang="en-US" altLang="zh-TW" dirty="0" smtClean="0"/>
              <a:t>image-slice: </a:t>
            </a:r>
            <a:r>
              <a:rPr kumimoji="1" lang="zh-TW" altLang="en-US" dirty="0" smtClean="0"/>
              <a:t>切割位置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</a:t>
            </a:r>
            <a:r>
              <a:rPr kumimoji="1" lang="en-US" altLang="zh-TW" dirty="0" smtClean="0"/>
              <a:t>image-width: </a:t>
            </a:r>
            <a:r>
              <a:rPr kumimoji="1" lang="zh-TW" altLang="en-US" dirty="0" smtClean="0"/>
              <a:t>圖片寬度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有單位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px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為指定尺寸，沒單位為倍率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</a:t>
            </a:r>
            <a:r>
              <a:rPr kumimoji="1" lang="en-US" altLang="zh-TW" dirty="0" smtClean="0"/>
              <a:t>image-outset: </a:t>
            </a:r>
            <a:r>
              <a:rPr kumimoji="1" lang="zh-TW" altLang="en-US" dirty="0" smtClean="0"/>
              <a:t>圖片偏移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</a:t>
            </a:r>
            <a:r>
              <a:rPr kumimoji="1" lang="en-US" altLang="zh-TW" dirty="0" smtClean="0"/>
              <a:t>image-repeat: </a:t>
            </a:r>
            <a:r>
              <a:rPr kumimoji="1" lang="zh-TW" altLang="en-US" dirty="0" smtClean="0"/>
              <a:t>圖片重複</a:t>
            </a:r>
            <a:r>
              <a:rPr kumimoji="1" lang="en-US" altLang="zh-TW" dirty="0" smtClean="0"/>
              <a:t>(repeat, round, stretch)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30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ackground-image</a:t>
            </a:r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/>
              <a:t>: 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background-image: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(images/jk.png),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(images/map.png</a:t>
            </a:r>
            <a:r>
              <a:rPr kumimoji="1" lang="en-US" altLang="zh-TW" dirty="0"/>
              <a:t>)</a:t>
            </a:r>
            <a:r>
              <a:rPr kumimoji="1" lang="en-US" altLang="zh-TW" dirty="0" smtClean="0"/>
              <a:t>;background</a:t>
            </a:r>
            <a:r>
              <a:rPr kumimoji="1" lang="en-US" altLang="zh-TW" dirty="0"/>
              <a:t>-position: center top, center </a:t>
            </a:r>
            <a:r>
              <a:rPr kumimoji="1" lang="en-US" altLang="zh-TW" dirty="0" err="1"/>
              <a:t>center</a:t>
            </a:r>
            <a:r>
              <a:rPr kumimoji="1" lang="en-US" altLang="zh-TW" dirty="0" err="1" smtClean="0"/>
              <a:t>;background</a:t>
            </a:r>
            <a:r>
              <a:rPr kumimoji="1" lang="en-US" altLang="zh-TW" dirty="0"/>
              <a:t>-repeat: no-repeat, repeat</a:t>
            </a:r>
            <a:r>
              <a:rPr kumimoji="1" lang="en-US" altLang="zh-TW" dirty="0" smtClean="0"/>
              <a:t>;</a:t>
            </a:r>
          </a:p>
          <a:p>
            <a:pPr lvl="1"/>
            <a:r>
              <a:rPr kumimoji="1" lang="zh-TW" altLang="en-US" dirty="0" smtClean="0"/>
              <a:t>合併</a:t>
            </a:r>
            <a:r>
              <a:rPr kumimoji="1" lang="en-US" altLang="zh-TW" dirty="0"/>
              <a:t>:background: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 center top no-repeat,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(images/map.png</a:t>
            </a:r>
            <a:r>
              <a:rPr kumimoji="1" lang="en-US" altLang="zh-TW" dirty="0"/>
              <a:t>) center center repeat;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60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ackground-size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ackground-size: </a:t>
            </a:r>
            <a:r>
              <a:rPr kumimoji="1" lang="zh-TW" altLang="en-US" dirty="0" smtClean="0"/>
              <a:t>設定背景圖片大小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/>
              <a:t>: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background</a:t>
            </a:r>
            <a:r>
              <a:rPr kumimoji="1" lang="en-US" altLang="zh-TW" dirty="0"/>
              <a:t>-size: 300px </a:t>
            </a:r>
            <a:r>
              <a:rPr kumimoji="1" lang="en-US" altLang="zh-TW" dirty="0" smtClean="0"/>
              <a:t>300px;</a:t>
            </a:r>
          </a:p>
          <a:p>
            <a:pPr lvl="1"/>
            <a:r>
              <a:rPr kumimoji="1" lang="zh-TW" altLang="en-US" dirty="0" smtClean="0"/>
              <a:t>數值為指定圖片寬高，若要固定尺寸可以使用</a:t>
            </a:r>
            <a:r>
              <a:rPr kumimoji="1" lang="en-US" altLang="zh-TW" dirty="0" smtClean="0"/>
              <a:t> auto</a:t>
            </a:r>
            <a:r>
              <a:rPr kumimoji="1" lang="zh-TW" altLang="en-US" dirty="0" smtClean="0"/>
              <a:t>，如</a:t>
            </a:r>
            <a:r>
              <a:rPr kumimoji="1" lang="en-US" altLang="zh-TW" dirty="0" smtClean="0"/>
              <a:t>: 300px auto;</a:t>
            </a:r>
          </a:p>
          <a:p>
            <a:pPr lvl="1"/>
            <a:r>
              <a:rPr kumimoji="1" lang="zh-TW" altLang="en-US" dirty="0" smtClean="0"/>
              <a:t>指定複數背景</a:t>
            </a:r>
            <a:r>
              <a:rPr kumimoji="1" lang="en-US" altLang="zh-TW" dirty="0"/>
              <a:t>: background: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 center center no-repeat, </a:t>
            </a:r>
            <a:r>
              <a:rPr kumimoji="1" lang="en-US" altLang="zh-TW" dirty="0" err="1" smtClean="0"/>
              <a:t>url</a:t>
            </a:r>
            <a:r>
              <a:rPr kumimoji="1" lang="en-US" altLang="zh-TW" dirty="0" smtClean="0"/>
              <a:t>(images/map.png</a:t>
            </a:r>
            <a:r>
              <a:rPr kumimoji="1" lang="en-US" altLang="zh-TW" dirty="0"/>
              <a:t>) center center </a:t>
            </a:r>
            <a:r>
              <a:rPr kumimoji="1" lang="en-US" altLang="zh-TW" dirty="0" err="1"/>
              <a:t>repeat</a:t>
            </a:r>
            <a:r>
              <a:rPr kumimoji="1" lang="en-US" altLang="zh-TW" dirty="0" err="1" smtClean="0"/>
              <a:t>;background</a:t>
            </a:r>
            <a:r>
              <a:rPr kumimoji="1" lang="en-US" altLang="zh-TW" dirty="0"/>
              <a:t>-size: auto 120px, auto</a:t>
            </a:r>
            <a:r>
              <a:rPr kumimoji="1" lang="en-US" altLang="zh-TW" dirty="0" smtClean="0"/>
              <a:t>;</a:t>
            </a:r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ontain: </a:t>
            </a:r>
            <a:r>
              <a:rPr kumimoji="1" lang="zh-TW" altLang="en-US" dirty="0" smtClean="0"/>
              <a:t>最長邊填滿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over: </a:t>
            </a:r>
            <a:r>
              <a:rPr kumimoji="1" lang="zh-TW" altLang="en-US" dirty="0" smtClean="0"/>
              <a:t>最短邊填滿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099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background-size</a:t>
            </a:r>
            <a:endParaRPr kumimoji="1" lang="zh-TW" altLang="en-US" dirty="0"/>
          </a:p>
        </p:txBody>
      </p:sp>
      <p:pic>
        <p:nvPicPr>
          <p:cNvPr id="4" name="圖片 3" descr="bg_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5" y="1593560"/>
            <a:ext cx="3441832" cy="52644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493347" y="2384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預設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93347" y="4049800"/>
            <a:ext cx="8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contain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93347" y="5847048"/>
            <a:ext cx="67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cover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47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background-size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全畫面背景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background: </a:t>
            </a:r>
            <a:r>
              <a:rPr lang="en-US" altLang="zh-TW" dirty="0" err="1"/>
              <a:t>url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bg.jpg</a:t>
            </a:r>
            <a:r>
              <a:rPr lang="en-US" altLang="zh-TW" dirty="0"/>
              <a:t>) no-repeat center fixed; </a:t>
            </a:r>
            <a:br>
              <a:rPr lang="en-US" altLang="zh-TW" dirty="0"/>
            </a:br>
            <a:r>
              <a:rPr lang="en-US" altLang="zh-TW" dirty="0" smtClean="0"/>
              <a:t>background</a:t>
            </a:r>
            <a:r>
              <a:rPr lang="en-US" altLang="zh-TW" dirty="0"/>
              <a:t>-size: cover;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33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ackground-origin: </a:t>
            </a:r>
            <a:r>
              <a:rPr kumimoji="1" lang="zh-TW" altLang="en-US" dirty="0" smtClean="0"/>
              <a:t>設定圖片位置</a:t>
            </a:r>
          </a:p>
          <a:p>
            <a:pPr lvl="1"/>
            <a:r>
              <a:rPr lang="en-US" altLang="zh-TW" dirty="0"/>
              <a:t>border-</a:t>
            </a:r>
            <a:r>
              <a:rPr lang="en-US" altLang="zh-TW" dirty="0" smtClean="0"/>
              <a:t>box: </a:t>
            </a:r>
            <a:r>
              <a:rPr lang="zh-TW" altLang="en-US" dirty="0" smtClean="0"/>
              <a:t>從左上角邊框開始填滿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p</a:t>
            </a:r>
            <a:r>
              <a:rPr kumimoji="1" lang="en-US" altLang="zh-TW" dirty="0" smtClean="0"/>
              <a:t>adding-box(</a:t>
            </a:r>
            <a:r>
              <a:rPr kumimoji="1" lang="zh-TW" altLang="en-US" dirty="0" smtClean="0"/>
              <a:t>預設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ontent-box: </a:t>
            </a:r>
            <a:r>
              <a:rPr kumimoji="1" lang="zh-TW" altLang="en-US" dirty="0" smtClean="0"/>
              <a:t>從左上角</a:t>
            </a:r>
            <a:r>
              <a:rPr kumimoji="1" lang="en-US" altLang="zh-TW" dirty="0" smtClean="0"/>
              <a:t> box-model </a:t>
            </a:r>
            <a:r>
              <a:rPr kumimoji="1" lang="zh-TW" altLang="en-US" dirty="0" smtClean="0"/>
              <a:t>內容開始填滿</a:t>
            </a:r>
            <a:endParaRPr kumimoji="1" lang="en-US" altLang="zh-TW" dirty="0" smtClean="0"/>
          </a:p>
        </p:txBody>
      </p:sp>
      <p:pic>
        <p:nvPicPr>
          <p:cNvPr id="4" name="圖片 3" descr="boxmode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32" y="3654404"/>
            <a:ext cx="3495740" cy="25565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25888" y="6163061"/>
            <a:ext cx="146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</a:t>
            </a:r>
            <a:r>
              <a:rPr kumimoji="1" lang="en-US" altLang="zh-TW" dirty="0" err="1" smtClean="0"/>
              <a:t>ss</a:t>
            </a:r>
            <a:r>
              <a:rPr kumimoji="1" lang="en-US" altLang="zh-TW" dirty="0" smtClean="0"/>
              <a:t> box model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103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ackground-origin</a:t>
            </a:r>
            <a:endParaRPr kumimoji="1" lang="zh-TW" altLang="en-US" dirty="0"/>
          </a:p>
        </p:txBody>
      </p:sp>
      <p:pic>
        <p:nvPicPr>
          <p:cNvPr id="7" name="圖片 6" descr="bg-ori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37921"/>
            <a:ext cx="7954951" cy="25527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14172" y="4390696"/>
            <a:ext cx="140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padding-box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57672" y="4390696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order-box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97014" y="4390696"/>
            <a:ext cx="125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content-box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519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ackground-clip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ackground-clip: </a:t>
            </a:r>
            <a:r>
              <a:rPr kumimoji="1" lang="zh-TW" altLang="en-US" dirty="0" smtClean="0"/>
              <a:t>設定背景範圍</a:t>
            </a:r>
          </a:p>
          <a:p>
            <a:pPr lvl="1"/>
            <a:r>
              <a:rPr lang="en-US" altLang="zh-TW" dirty="0"/>
              <a:t>border-</a:t>
            </a:r>
            <a:r>
              <a:rPr lang="en-US" altLang="zh-TW" dirty="0" smtClean="0"/>
              <a:t>box(</a:t>
            </a:r>
            <a:r>
              <a:rPr lang="zh-TW" altLang="en-US" dirty="0" smtClean="0"/>
              <a:t>預設</a:t>
            </a:r>
            <a:r>
              <a:rPr lang="en-US" altLang="zh-TW" dirty="0" smtClean="0"/>
              <a:t>)</a:t>
            </a:r>
          </a:p>
          <a:p>
            <a:pPr lvl="1"/>
            <a:r>
              <a:rPr kumimoji="1" lang="en-US" altLang="zh-TW" dirty="0"/>
              <a:t>p</a:t>
            </a:r>
            <a:r>
              <a:rPr kumimoji="1" lang="en-US" altLang="zh-TW" dirty="0" smtClean="0"/>
              <a:t>adding-box</a:t>
            </a:r>
          </a:p>
          <a:p>
            <a:pPr lvl="1"/>
            <a:r>
              <a:rPr kumimoji="1" lang="en-US" altLang="zh-TW" dirty="0"/>
              <a:t>c</a:t>
            </a:r>
            <a:r>
              <a:rPr kumimoji="1" lang="en-US" altLang="zh-TW" dirty="0" smtClean="0"/>
              <a:t>ontent-box</a:t>
            </a:r>
          </a:p>
        </p:txBody>
      </p:sp>
      <p:pic>
        <p:nvPicPr>
          <p:cNvPr id="6" name="圖片 5" descr="bg-cl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7" y="3680314"/>
            <a:ext cx="8218518" cy="26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 2</a:t>
            </a:r>
            <a:endParaRPr kumimoji="1" lang="zh-TW" altLang="en-US" dirty="0"/>
          </a:p>
        </p:txBody>
      </p:sp>
      <p:pic>
        <p:nvPicPr>
          <p:cNvPr id="4" name="圖片 3" descr="e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00808"/>
            <a:ext cx="4457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1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color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可以使用</a:t>
            </a:r>
            <a:r>
              <a:rPr kumimoji="1" lang="en-US" altLang="zh-TW" dirty="0" smtClean="0"/>
              <a:t> RGBA, HSL </a:t>
            </a:r>
            <a:r>
              <a:rPr kumimoji="1" lang="zh-TW" altLang="en-US" dirty="0" smtClean="0"/>
              <a:t>或</a:t>
            </a:r>
            <a:r>
              <a:rPr kumimoji="1" lang="en-US" altLang="zh-TW" dirty="0" smtClean="0"/>
              <a:t> HSLA </a:t>
            </a:r>
            <a:r>
              <a:rPr kumimoji="1" lang="zh-TW" altLang="en-US" dirty="0" smtClean="0"/>
              <a:t>等顏色表示方式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RGBA: </a:t>
            </a:r>
            <a:r>
              <a:rPr kumimoji="1" lang="en-US" altLang="zh-TW" dirty="0" err="1" smtClean="0"/>
              <a:t>rgba</a:t>
            </a:r>
            <a:r>
              <a:rPr kumimoji="1" lang="en-US" altLang="zh-TW" dirty="0" smtClean="0"/>
              <a:t>(255,255,255,0.5)</a:t>
            </a:r>
          </a:p>
          <a:p>
            <a:pPr lvl="1"/>
            <a:r>
              <a:rPr kumimoji="1" lang="en-US" altLang="zh-TW" dirty="0" smtClean="0"/>
              <a:t>HSL: </a:t>
            </a:r>
          </a:p>
          <a:p>
            <a:pPr lvl="2"/>
            <a:r>
              <a:rPr kumimoji="1" lang="en-US" altLang="zh-TW" dirty="0" smtClean="0"/>
              <a:t>H</a:t>
            </a:r>
            <a:r>
              <a:rPr kumimoji="1" lang="zh-TW" altLang="en-US" dirty="0" smtClean="0"/>
              <a:t>為顏色，範圍</a:t>
            </a:r>
            <a:r>
              <a:rPr kumimoji="1" lang="en-US" altLang="zh-TW" dirty="0" smtClean="0"/>
              <a:t>0~260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0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360</a:t>
            </a:r>
            <a:r>
              <a:rPr kumimoji="1" lang="zh-TW" altLang="en-US" dirty="0" smtClean="0"/>
              <a:t>為紅色，</a:t>
            </a:r>
            <a:r>
              <a:rPr kumimoji="1" lang="en-US" altLang="zh-TW" dirty="0" smtClean="0"/>
              <a:t>120</a:t>
            </a:r>
            <a:r>
              <a:rPr kumimoji="1" lang="zh-TW" altLang="en-US" dirty="0" smtClean="0"/>
              <a:t>為黃色，</a:t>
            </a:r>
            <a:r>
              <a:rPr kumimoji="1" lang="en-US" altLang="zh-TW" dirty="0" smtClean="0"/>
              <a:t>240</a:t>
            </a:r>
            <a:r>
              <a:rPr kumimoji="1" lang="zh-TW" altLang="en-US" dirty="0" smtClean="0"/>
              <a:t>為藍色</a:t>
            </a:r>
            <a:endParaRPr kumimoji="1" lang="en-US" altLang="zh-TW" dirty="0" smtClean="0"/>
          </a:p>
          <a:p>
            <a:pPr lvl="2"/>
            <a:r>
              <a:rPr kumimoji="1" lang="en-US" altLang="zh-TW" dirty="0" smtClean="0"/>
              <a:t>S</a:t>
            </a:r>
            <a:r>
              <a:rPr kumimoji="1" lang="zh-TW" altLang="en-US" dirty="0" smtClean="0"/>
              <a:t>為彩度，範圍</a:t>
            </a:r>
            <a:r>
              <a:rPr kumimoji="1" lang="en-US" altLang="zh-TW" dirty="0" smtClean="0"/>
              <a:t>0~100</a:t>
            </a:r>
          </a:p>
          <a:p>
            <a:pPr lvl="2"/>
            <a:r>
              <a:rPr kumimoji="1" lang="en-US" altLang="zh-TW" dirty="0" smtClean="0"/>
              <a:t>L</a:t>
            </a:r>
            <a:r>
              <a:rPr kumimoji="1" lang="zh-TW" altLang="en-US" dirty="0" smtClean="0"/>
              <a:t>為亮度，範圍</a:t>
            </a:r>
            <a:r>
              <a:rPr kumimoji="1" lang="en-US" altLang="zh-TW" dirty="0" smtClean="0"/>
              <a:t>0~100</a:t>
            </a:r>
          </a:p>
          <a:p>
            <a:pPr lvl="2"/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hsl</a:t>
            </a:r>
            <a:r>
              <a:rPr kumimoji="1" lang="en-US" altLang="zh-TW" dirty="0" smtClean="0"/>
              <a:t>(240, 100%, 20%)</a:t>
            </a:r>
          </a:p>
          <a:p>
            <a:pPr lvl="1"/>
            <a:r>
              <a:rPr kumimoji="1" lang="en-US" altLang="zh-TW" dirty="0" smtClean="0"/>
              <a:t>HSLA: </a:t>
            </a:r>
            <a:r>
              <a:rPr kumimoji="1" lang="zh-TW" altLang="en-US" dirty="0" smtClean="0"/>
              <a:t>多了透明度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加</a:t>
            </a:r>
            <a:r>
              <a:rPr kumimoji="1" lang="en-US" altLang="zh-TW" dirty="0" smtClean="0"/>
              <a:t> :hover 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 :active </a:t>
            </a:r>
            <a:r>
              <a:rPr kumimoji="1" lang="zh-TW" altLang="en-US" dirty="0" smtClean="0"/>
              <a:t>效果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90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得獎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PTT </a:t>
            </a:r>
            <a:r>
              <a:rPr kumimoji="1" lang="zh-TW" altLang="en-US" dirty="0"/>
              <a:t>進站繪圖比賽首獎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大學時代學校社團網站設計比賽</a:t>
            </a:r>
            <a:r>
              <a:rPr kumimoji="1" lang="en-US" altLang="zh-TW" dirty="0"/>
              <a:t> </a:t>
            </a:r>
            <a:r>
              <a:rPr kumimoji="1" lang="zh-TW" altLang="en-US" dirty="0"/>
              <a:t>第一名</a:t>
            </a:r>
            <a:r>
              <a:rPr kumimoji="1" lang="en-US" altLang="zh-TW" dirty="0"/>
              <a:t> </a:t>
            </a:r>
            <a:r>
              <a:rPr kumimoji="1" lang="zh-TW" altLang="en-US" dirty="0"/>
              <a:t>第三名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Nokia widget </a:t>
            </a:r>
            <a:r>
              <a:rPr kumimoji="1" lang="zh-TW" altLang="en-US" dirty="0"/>
              <a:t>設計比賽首獎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金企鵝獎首獎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Android UI </a:t>
            </a:r>
            <a:r>
              <a:rPr kumimoji="1" lang="zh-TW" altLang="en-US" dirty="0"/>
              <a:t>設計比賽</a:t>
            </a:r>
            <a:r>
              <a:rPr kumimoji="1" lang="en-US" altLang="zh-TW" dirty="0"/>
              <a:t> </a:t>
            </a:r>
            <a:r>
              <a:rPr kumimoji="1" lang="zh-TW" altLang="en-US" dirty="0"/>
              <a:t>特別</a:t>
            </a:r>
            <a:r>
              <a:rPr kumimoji="1" lang="zh-TW" altLang="en-US" dirty="0" smtClean="0"/>
              <a:t>獎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Computex</a:t>
            </a:r>
            <a:r>
              <a:rPr kumimoji="1" lang="en-US" altLang="zh-TW" dirty="0" smtClean="0"/>
              <a:t> Best Choice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274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</a:t>
            </a:r>
            <a:r>
              <a:rPr kumimoji="1" lang="en-US" altLang="zh-TW" dirty="0" smtClean="0"/>
              <a:t>olor(</a:t>
            </a:r>
            <a:r>
              <a:rPr kumimoji="1" lang="en-US" altLang="zh-TW" dirty="0" err="1" smtClean="0"/>
              <a:t>rgba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5" name="圖片 4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52" y="1794057"/>
            <a:ext cx="3403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</a:t>
            </a:r>
            <a:r>
              <a:rPr kumimoji="1" lang="en-US" altLang="zh-TW" dirty="0" smtClean="0"/>
              <a:t>olor(</a:t>
            </a:r>
            <a:r>
              <a:rPr kumimoji="1" lang="en-US" altLang="zh-TW" dirty="0" err="1" smtClean="0"/>
              <a:t>hsl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3" name="圖片 2" descr="hs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78" y="2589503"/>
            <a:ext cx="647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opacity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o</a:t>
            </a:r>
            <a:r>
              <a:rPr kumimoji="1" lang="en-US" altLang="zh-TW" dirty="0" smtClean="0"/>
              <a:t>pacity: </a:t>
            </a:r>
            <a:r>
              <a:rPr kumimoji="1" lang="zh-TW" altLang="en-US" dirty="0" smtClean="0"/>
              <a:t>設定透明度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範圍</a:t>
            </a:r>
            <a:r>
              <a:rPr kumimoji="1" lang="en-US" altLang="zh-TW" dirty="0" smtClean="0"/>
              <a:t> 0~1</a:t>
            </a:r>
            <a:endParaRPr kumimoji="1" lang="en-US" altLang="zh-TW" dirty="0"/>
          </a:p>
        </p:txBody>
      </p:sp>
      <p:pic>
        <p:nvPicPr>
          <p:cNvPr id="5" name="圖片 4" descr="opa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30" y="2752977"/>
            <a:ext cx="6741940" cy="233005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68443" y="5214119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</a:t>
            </a:r>
            <a:r>
              <a:rPr kumimoji="1" lang="en-US" altLang="zh-TW" dirty="0" smtClean="0"/>
              <a:t>pacity: 1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606803" y="5214119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</a:t>
            </a:r>
            <a:r>
              <a:rPr kumimoji="1" lang="en-US" altLang="zh-TW" dirty="0" smtClean="0"/>
              <a:t>pacity: 0.5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469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基本用法</a:t>
            </a:r>
            <a:endParaRPr lang="en-US" altLang="zh-TW" dirty="0" smtClean="0"/>
          </a:p>
          <a:p>
            <a:r>
              <a:rPr lang="en-US" altLang="zh-TW" dirty="0" smtClean="0"/>
              <a:t>background</a:t>
            </a:r>
            <a:r>
              <a:rPr lang="en-US" altLang="zh-TW" dirty="0"/>
              <a:t>: linear-gradient(</a:t>
            </a:r>
            <a:r>
              <a:rPr lang="en-US" altLang="zh-TW" i="1" dirty="0"/>
              <a:t>direction</a:t>
            </a:r>
            <a:r>
              <a:rPr lang="en-US" altLang="zh-TW" dirty="0"/>
              <a:t>, </a:t>
            </a:r>
            <a:r>
              <a:rPr lang="en-US" altLang="zh-TW" i="1" dirty="0"/>
              <a:t>color-stop1</a:t>
            </a:r>
            <a:r>
              <a:rPr lang="en-US" altLang="zh-TW" dirty="0"/>
              <a:t>, </a:t>
            </a:r>
            <a:r>
              <a:rPr lang="en-US" altLang="zh-TW" i="1" dirty="0"/>
              <a:t>color-stop2, ...</a:t>
            </a:r>
            <a:r>
              <a:rPr lang="en-US" altLang="zh-TW" dirty="0"/>
              <a:t>)</a:t>
            </a:r>
            <a:r>
              <a:rPr lang="en-US" altLang="zh-TW" dirty="0" smtClean="0"/>
              <a:t>;</a:t>
            </a:r>
          </a:p>
          <a:p>
            <a:pPr lvl="1"/>
            <a:r>
              <a:rPr kumimoji="1" lang="zh-TW" altLang="en-US" dirty="0" smtClean="0"/>
              <a:t>例</a:t>
            </a:r>
            <a:r>
              <a:rPr kumimoji="1" lang="en-US" altLang="zh-TW" dirty="0"/>
              <a:t>: background: linear-gradient(red, purple);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加方向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注意方向敘述</a:t>
            </a:r>
            <a:r>
              <a:rPr kumimoji="1" lang="en-US" altLang="zh-TW" dirty="0" smtClean="0"/>
              <a:t>)</a:t>
            </a:r>
          </a:p>
          <a:p>
            <a:pPr lvl="2"/>
            <a:r>
              <a:rPr kumimoji="1" lang="en-US" altLang="zh-TW" dirty="0"/>
              <a:t>background</a:t>
            </a:r>
            <a:r>
              <a:rPr kumimoji="1" lang="en-US" altLang="zh-TW" dirty="0" smtClean="0"/>
              <a:t>: -</a:t>
            </a:r>
            <a:r>
              <a:rPr kumimoji="1" lang="en-US" altLang="zh-TW" dirty="0" err="1" smtClean="0"/>
              <a:t>webkit</a:t>
            </a:r>
            <a:r>
              <a:rPr kumimoji="1" lang="en-US" altLang="zh-TW" dirty="0" smtClean="0"/>
              <a:t>-linear-gradient(right, </a:t>
            </a:r>
            <a:r>
              <a:rPr kumimoji="1" lang="en-US" altLang="zh-TW" dirty="0"/>
              <a:t>red , purple); </a:t>
            </a:r>
          </a:p>
          <a:p>
            <a:pPr lvl="2"/>
            <a:r>
              <a:rPr kumimoji="1" lang="en-US" altLang="zh-TW" dirty="0" smtClean="0"/>
              <a:t>background</a:t>
            </a:r>
            <a:r>
              <a:rPr kumimoji="1" lang="en-US" altLang="zh-TW" dirty="0"/>
              <a:t>: -o-linear-gradient(right, red, purple); </a:t>
            </a:r>
          </a:p>
          <a:p>
            <a:pPr lvl="2"/>
            <a:r>
              <a:rPr kumimoji="1" lang="en-US" altLang="zh-TW" dirty="0" smtClean="0"/>
              <a:t>background</a:t>
            </a:r>
            <a:r>
              <a:rPr kumimoji="1" lang="en-US" altLang="zh-TW" dirty="0"/>
              <a:t>: 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-linear-gradient(right, red, purple); </a:t>
            </a:r>
          </a:p>
          <a:p>
            <a:pPr lvl="2"/>
            <a:r>
              <a:rPr kumimoji="1" lang="en-US" altLang="zh-TW" dirty="0" smtClean="0"/>
              <a:t>background</a:t>
            </a:r>
            <a:r>
              <a:rPr kumimoji="1" lang="en-US" altLang="zh-TW" dirty="0"/>
              <a:t>: linear-gradient(to left, red , purple); 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16905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使用角度</a:t>
            </a:r>
            <a:endParaRPr lang="en-US" altLang="zh-TW" dirty="0" smtClean="0"/>
          </a:p>
          <a:p>
            <a:pPr lvl="1"/>
            <a:r>
              <a:rPr lang="en-US" altLang="zh-TW" dirty="0"/>
              <a:t>background: -</a:t>
            </a:r>
            <a:r>
              <a:rPr lang="en-US" altLang="zh-TW" dirty="0" err="1"/>
              <a:t>webkit</a:t>
            </a:r>
            <a:r>
              <a:rPr lang="en-US" altLang="zh-TW" dirty="0"/>
              <a:t>-linear-gradient(120deg, red, blue);   </a:t>
            </a:r>
          </a:p>
          <a:p>
            <a:pPr lvl="1"/>
            <a:r>
              <a:rPr lang="en-US" altLang="zh-TW" dirty="0" smtClean="0"/>
              <a:t>background</a:t>
            </a:r>
            <a:r>
              <a:rPr lang="en-US" altLang="zh-TW" dirty="0"/>
              <a:t>: -o-linear-gradient(120deg, red, blue);   </a:t>
            </a:r>
          </a:p>
          <a:p>
            <a:pPr lvl="1"/>
            <a:r>
              <a:rPr lang="en-US" altLang="zh-TW" dirty="0" smtClean="0"/>
              <a:t>background</a:t>
            </a:r>
            <a:r>
              <a:rPr lang="en-US" altLang="zh-TW" dirty="0"/>
              <a:t>: -</a:t>
            </a:r>
            <a:r>
              <a:rPr lang="en-US" altLang="zh-TW" dirty="0" err="1"/>
              <a:t>moz</a:t>
            </a:r>
            <a:r>
              <a:rPr lang="en-US" altLang="zh-TW" dirty="0"/>
              <a:t>-linear-gradient(120deg, red, blue);   </a:t>
            </a:r>
          </a:p>
          <a:p>
            <a:pPr lvl="1"/>
            <a:r>
              <a:rPr lang="en-US" altLang="zh-TW" dirty="0" smtClean="0"/>
              <a:t>background</a:t>
            </a:r>
            <a:r>
              <a:rPr lang="en-US" altLang="zh-TW" dirty="0"/>
              <a:t>: linear-gradient(120deg, red, blue); 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34431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多顏色</a:t>
            </a:r>
            <a:endParaRPr lang="en-US" altLang="zh-TW" dirty="0" smtClean="0"/>
          </a:p>
          <a:p>
            <a:pPr lvl="1"/>
            <a:r>
              <a:rPr lang="en-US" altLang="zh-TW" dirty="0"/>
              <a:t>background: linear-gradient(to right, red, orange, yellow, green, blue, purple)</a:t>
            </a:r>
            <a:r>
              <a:rPr lang="en-US" altLang="zh-TW" dirty="0" smtClean="0"/>
              <a:t>;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顏色位置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background</a:t>
            </a:r>
            <a:r>
              <a:rPr lang="en-US" altLang="zh-TW" dirty="0"/>
              <a:t>: linear-gradient(to right, red, orange 20%, yellow 30%, green 50%, blue, purple); 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圖片 3" descr="rainb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1" y="3190865"/>
            <a:ext cx="8035818" cy="1022932"/>
          </a:xfrm>
          <a:prstGeom prst="rect">
            <a:avLst/>
          </a:prstGeom>
        </p:spPr>
      </p:pic>
      <p:pic>
        <p:nvPicPr>
          <p:cNvPr id="5" name="圖片 4" descr="rainb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1" y="5824522"/>
            <a:ext cx="8035818" cy="1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3484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使用透明度</a:t>
            </a:r>
            <a:endParaRPr lang="en-US" altLang="zh-TW" dirty="0" smtClean="0"/>
          </a:p>
          <a:p>
            <a:pPr lvl="1"/>
            <a:r>
              <a:rPr lang="en-US" altLang="zh-TW" dirty="0"/>
              <a:t>background: linear-gradient(to right, </a:t>
            </a:r>
            <a:r>
              <a:rPr lang="en-US" altLang="zh-TW" dirty="0" err="1"/>
              <a:t>rgba</a:t>
            </a:r>
            <a:r>
              <a:rPr lang="en-US" altLang="zh-TW" dirty="0"/>
              <a:t>(0,0,255,0), </a:t>
            </a:r>
            <a:r>
              <a:rPr lang="en-US" altLang="zh-TW" dirty="0" err="1"/>
              <a:t>rgba</a:t>
            </a:r>
            <a:r>
              <a:rPr lang="en-US" altLang="zh-TW" dirty="0"/>
              <a:t>(0,0,255,1</a:t>
            </a:r>
            <a:r>
              <a:rPr lang="en-US" altLang="zh-TW" dirty="0" smtClean="0"/>
              <a:t>)); </a:t>
            </a:r>
            <a:endParaRPr kumimoji="1" lang="en-US" altLang="zh-TW" dirty="0" smtClean="0"/>
          </a:p>
        </p:txBody>
      </p:sp>
      <p:pic>
        <p:nvPicPr>
          <p:cNvPr id="4" name="圖片 3" descr="gradien_op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6" y="3487345"/>
            <a:ext cx="7700368" cy="9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3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3484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重複漸層</a:t>
            </a:r>
            <a:endParaRPr lang="en-US" altLang="zh-TW" dirty="0" smtClean="0"/>
          </a:p>
          <a:p>
            <a:pPr lvl="1"/>
            <a:r>
              <a:rPr lang="en-US" altLang="zh-TW" dirty="0"/>
              <a:t>background: repeating-linear-gradient(</a:t>
            </a:r>
            <a:r>
              <a:rPr lang="en-US" altLang="zh-TW" dirty="0" err="1"/>
              <a:t>deeppink</a:t>
            </a:r>
            <a:r>
              <a:rPr lang="en-US" altLang="zh-TW" dirty="0"/>
              <a:t>, orchid 8%, </a:t>
            </a:r>
            <a:r>
              <a:rPr lang="en-US" altLang="zh-TW" dirty="0" err="1"/>
              <a:t>hotpink</a:t>
            </a:r>
            <a:r>
              <a:rPr lang="en-US" altLang="zh-TW" dirty="0"/>
              <a:t> 16%, </a:t>
            </a:r>
            <a:r>
              <a:rPr lang="en-US" altLang="zh-TW" dirty="0" err="1"/>
              <a:t>deeppink</a:t>
            </a:r>
            <a:r>
              <a:rPr lang="en-US" altLang="zh-TW" dirty="0"/>
              <a:t> 25%);</a:t>
            </a:r>
            <a:endParaRPr kumimoji="1" lang="en-US" altLang="zh-TW" dirty="0" smtClean="0"/>
          </a:p>
        </p:txBody>
      </p:sp>
      <p:pic>
        <p:nvPicPr>
          <p:cNvPr id="5" name="圖片 4" descr="gradien_repe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3" y="3235047"/>
            <a:ext cx="7892054" cy="103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放射狀漸層</a:t>
            </a:r>
            <a:endParaRPr lang="en-US" altLang="zh-TW" dirty="0" smtClean="0"/>
          </a:p>
          <a:p>
            <a:pPr lvl="1"/>
            <a:r>
              <a:rPr lang="en-US" altLang="zh-TW" dirty="0"/>
              <a:t>background: radial-gradient(</a:t>
            </a:r>
            <a:r>
              <a:rPr lang="en-US" altLang="zh-TW" i="1" dirty="0"/>
              <a:t>direction</a:t>
            </a:r>
            <a:r>
              <a:rPr lang="en-US" altLang="zh-TW" dirty="0"/>
              <a:t>, </a:t>
            </a:r>
            <a:r>
              <a:rPr lang="en-US" altLang="zh-TW" i="1" dirty="0"/>
              <a:t>color-stop1</a:t>
            </a:r>
            <a:r>
              <a:rPr lang="en-US" altLang="zh-TW" dirty="0"/>
              <a:t>, </a:t>
            </a:r>
            <a:r>
              <a:rPr lang="en-US" altLang="zh-TW" i="1" dirty="0"/>
              <a:t>color-stop2, ...</a:t>
            </a:r>
            <a:r>
              <a:rPr lang="en-US" altLang="zh-TW" dirty="0"/>
              <a:t>);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 , purple); </a:t>
            </a:r>
          </a:p>
          <a:p>
            <a:pPr lvl="2"/>
            <a:r>
              <a:rPr kumimoji="1" lang="en-US" altLang="zh-TW" dirty="0"/>
              <a:t>background: -o-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-gradient(red, purple); 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-gradient(red, purple); </a:t>
            </a:r>
          </a:p>
          <a:p>
            <a:pPr lvl="2"/>
            <a:r>
              <a:rPr kumimoji="1" lang="en-US" altLang="zh-TW" dirty="0"/>
              <a:t>background: 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 , purple); </a:t>
            </a:r>
          </a:p>
          <a:p>
            <a:pPr lvl="1"/>
            <a:r>
              <a:rPr lang="zh-TW" altLang="en-US" dirty="0"/>
              <a:t>多顏色及位置</a:t>
            </a:r>
            <a:endParaRPr lang="en-US" altLang="zh-TW" dirty="0"/>
          </a:p>
          <a:p>
            <a:pPr lvl="2"/>
            <a:r>
              <a:rPr lang="en-US" altLang="zh-TW" dirty="0"/>
              <a:t>background: </a:t>
            </a:r>
            <a:r>
              <a:rPr lang="en-US" altLang="zh-TW" dirty="0" smtClean="0"/>
              <a:t>radial-gradient(</a:t>
            </a:r>
            <a:r>
              <a:rPr lang="en-US" altLang="zh-TW" dirty="0" err="1" smtClean="0"/>
              <a:t>deeppink</a:t>
            </a:r>
            <a:r>
              <a:rPr lang="en-US" altLang="zh-TW" dirty="0"/>
              <a:t>, </a:t>
            </a:r>
            <a:r>
              <a:rPr lang="en-US" altLang="zh-TW" dirty="0" smtClean="0"/>
              <a:t>yellow 25%, </a:t>
            </a:r>
            <a:r>
              <a:rPr lang="en-US" altLang="zh-TW" dirty="0" err="1"/>
              <a:t>hotpink</a:t>
            </a:r>
            <a:r>
              <a:rPr lang="en-US" altLang="zh-TW" dirty="0"/>
              <a:t> </a:t>
            </a:r>
            <a:r>
              <a:rPr lang="en-US" altLang="zh-TW" dirty="0" smtClean="0"/>
              <a:t>60%, </a:t>
            </a:r>
            <a:r>
              <a:rPr lang="en-US" altLang="zh-TW" dirty="0" err="1"/>
              <a:t>deeppink</a:t>
            </a:r>
            <a:r>
              <a:rPr lang="en-US" altLang="zh-TW" dirty="0"/>
              <a:t> </a:t>
            </a:r>
            <a:r>
              <a:rPr lang="en-US" altLang="zh-TW" dirty="0" smtClean="0"/>
              <a:t>100%);</a:t>
            </a:r>
            <a:endParaRPr lang="en-US" altLang="zh-TW" dirty="0"/>
          </a:p>
          <a:p>
            <a:pPr lvl="1"/>
            <a:r>
              <a:rPr lang="zh-TW" altLang="en-US" dirty="0" smtClean="0"/>
              <a:t>設定圓形漸層</a:t>
            </a:r>
            <a:endParaRPr lang="en-US" altLang="zh-TW" dirty="0" smtClean="0"/>
          </a:p>
          <a:p>
            <a:pPr lvl="2"/>
            <a:r>
              <a:rPr lang="en-US" altLang="zh-TW" dirty="0"/>
              <a:t>background: radial-gradient(circle, red, orange 20%, yellow 30%, green 50%, blue, purple); </a:t>
            </a:r>
            <a:endParaRPr lang="en-US" altLang="zh-TW" dirty="0" smtClean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399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第一個值為</a:t>
            </a:r>
            <a:r>
              <a:rPr lang="en-US" altLang="zh-TW" dirty="0" smtClean="0"/>
              <a:t>x, </a:t>
            </a:r>
            <a:r>
              <a:rPr lang="zh-TW" altLang="en-US" dirty="0" smtClean="0"/>
              <a:t>第二個值為</a:t>
            </a:r>
            <a:r>
              <a:rPr lang="en-US" altLang="zh-TW" dirty="0" smtClean="0"/>
              <a:t> y)</a:t>
            </a:r>
          </a:p>
          <a:p>
            <a:pPr lvl="2"/>
            <a:r>
              <a:rPr kumimoji="1" lang="en-US" altLang="zh-TW" dirty="0"/>
              <a:t>background: </a:t>
            </a:r>
            <a:r>
              <a:rPr kumimoji="1" lang="en-US" altLang="zh-TW" dirty="0" smtClean="0"/>
              <a:t>-</a:t>
            </a:r>
            <a:r>
              <a:rPr kumimoji="1" lang="en-US" altLang="zh-TW" dirty="0" err="1" smtClean="0"/>
              <a:t>webkit</a:t>
            </a:r>
            <a:r>
              <a:rPr kumimoji="1" lang="en-US" altLang="zh-TW" dirty="0" smtClean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</a:t>
            </a:r>
            <a:r>
              <a:rPr kumimoji="1" lang="en-US" altLang="zh-TW" dirty="0" smtClean="0"/>
              <a:t>(80% 80px, red</a:t>
            </a:r>
            <a:r>
              <a:rPr kumimoji="1" lang="en-US" altLang="zh-TW" dirty="0"/>
              <a:t>, </a:t>
            </a:r>
            <a:r>
              <a:rPr kumimoji="1" lang="en-US" altLang="zh-TW" dirty="0" smtClean="0"/>
              <a:t>blue)</a:t>
            </a:r>
            <a:r>
              <a:rPr kumimoji="1" lang="en-US" altLang="zh-TW" dirty="0"/>
              <a:t>; </a:t>
            </a:r>
          </a:p>
          <a:p>
            <a:pPr lvl="2"/>
            <a:r>
              <a:rPr kumimoji="1" lang="en-US" altLang="zh-TW" dirty="0"/>
              <a:t>background: </a:t>
            </a:r>
            <a:r>
              <a:rPr lang="en-US" altLang="zh-TW" dirty="0"/>
              <a:t>radial</a:t>
            </a:r>
            <a:r>
              <a:rPr kumimoji="1" lang="en-US" altLang="zh-TW" dirty="0"/>
              <a:t>-gradient</a:t>
            </a:r>
            <a:r>
              <a:rPr kumimoji="1" lang="en-US" altLang="zh-TW" dirty="0" smtClean="0"/>
              <a:t>(at 80% 80px, red </a:t>
            </a:r>
            <a:r>
              <a:rPr kumimoji="1" lang="en-US" altLang="zh-TW" dirty="0"/>
              <a:t>, </a:t>
            </a:r>
            <a:r>
              <a:rPr kumimoji="1" lang="en-US" altLang="zh-TW" dirty="0" err="1" smtClean="0"/>
              <a:t>purblueple</a:t>
            </a:r>
            <a:r>
              <a:rPr kumimoji="1" lang="en-US" altLang="zh-TW" dirty="0"/>
              <a:t>); </a:t>
            </a:r>
            <a:endParaRPr kumimoji="1" lang="en-US" altLang="zh-TW" dirty="0" smtClean="0"/>
          </a:p>
          <a:p>
            <a:pPr lvl="2"/>
            <a:endParaRPr kumimoji="1" lang="en-US" altLang="zh-TW" dirty="0"/>
          </a:p>
          <a:p>
            <a:pPr lvl="1"/>
            <a:endParaRPr lang="en-US" altLang="zh-TW" dirty="0"/>
          </a:p>
        </p:txBody>
      </p:sp>
      <p:pic>
        <p:nvPicPr>
          <p:cNvPr id="4" name="圖片 3" descr="gradien-posi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970725"/>
            <a:ext cx="8059778" cy="9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Dreamweaver</a:t>
            </a:r>
          </a:p>
          <a:p>
            <a:r>
              <a:rPr kumimoji="1" lang="en-US" altLang="zh-TW" dirty="0" smtClean="0"/>
              <a:t>Sublime</a:t>
            </a:r>
            <a:endParaRPr kumimoji="1" lang="en-US" altLang="zh-TW" dirty="0" smtClean="0">
              <a:hlinkClick r:id="rId2"/>
            </a:endParaRPr>
          </a:p>
          <a:p>
            <a:pPr lvl="1"/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://www.sublimetext.com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Phpstorm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www.jetbrains.com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phpstorm</a:t>
            </a:r>
            <a:r>
              <a:rPr kumimoji="1" lang="en-US" altLang="zh-TW" dirty="0"/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54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設定位置</a:t>
            </a:r>
            <a:endParaRPr lang="en-US" altLang="zh-TW" dirty="0" smtClean="0"/>
          </a:p>
          <a:p>
            <a:pPr lvl="2"/>
            <a:r>
              <a:rPr kumimoji="1" lang="en-US" altLang="zh-TW" dirty="0" smtClean="0"/>
              <a:t>background: </a:t>
            </a:r>
            <a:r>
              <a:rPr lang="en-US" altLang="zh-TW" dirty="0" smtClean="0"/>
              <a:t>radial</a:t>
            </a:r>
            <a:r>
              <a:rPr kumimoji="1" lang="en-US" altLang="zh-TW" dirty="0" smtClean="0"/>
              <a:t>-gradient(</a:t>
            </a:r>
            <a:r>
              <a:rPr lang="en-US" dirty="0" smtClean="0"/>
              <a:t>circle  </a:t>
            </a:r>
            <a:r>
              <a:rPr kumimoji="1" lang="en-US" altLang="zh-TW" dirty="0" smtClean="0"/>
              <a:t>at top, red , purple); </a:t>
            </a:r>
          </a:p>
          <a:p>
            <a:pPr lvl="2"/>
            <a:endParaRPr kumimoji="1"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7107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重複漸層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background: repeating-radial-gradient(circle, </a:t>
            </a:r>
            <a:r>
              <a:rPr kumimoji="1" lang="en-US" altLang="zh-TW" dirty="0" err="1"/>
              <a:t>deeppink</a:t>
            </a:r>
            <a:r>
              <a:rPr kumimoji="1" lang="en-US" altLang="zh-TW" dirty="0"/>
              <a:t>, orchid 8%, </a:t>
            </a:r>
            <a:r>
              <a:rPr kumimoji="1" lang="en-US" altLang="zh-TW" dirty="0" err="1"/>
              <a:t>hotpink</a:t>
            </a:r>
            <a:r>
              <a:rPr kumimoji="1" lang="en-US" altLang="zh-TW" dirty="0"/>
              <a:t> 16%, </a:t>
            </a:r>
            <a:r>
              <a:rPr kumimoji="1" lang="en-US" altLang="zh-TW" dirty="0" err="1"/>
              <a:t>deeppink</a:t>
            </a:r>
            <a:r>
              <a:rPr kumimoji="1" lang="en-US" altLang="zh-TW" dirty="0"/>
              <a:t> 25%);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pic>
        <p:nvPicPr>
          <p:cNvPr id="5" name="圖片 4" descr="radient-repeat-grad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3271908"/>
            <a:ext cx="8388096" cy="12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5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漸層產生器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http://www.colorzilla.com/gradient-editor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http://www.cssmatic.com/gradient-</a:t>
            </a:r>
            <a:r>
              <a:rPr lang="en-US" altLang="zh-TW" dirty="0" smtClean="0">
                <a:hlinkClick r:id="rId3"/>
              </a:rPr>
              <a:t>generator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http://www.cssportal.com/css-gradient-generator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8132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</a:t>
            </a:r>
            <a:r>
              <a:rPr kumimoji="1" lang="zh-TW" altLang="en-US" dirty="0" smtClean="0"/>
              <a:t>繪圖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Daily CSS Images</a:t>
            </a:r>
          </a:p>
          <a:p>
            <a:pPr lvl="1"/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://twitter.com/</a:t>
            </a:r>
            <a:r>
              <a:rPr kumimoji="1" lang="en-US" altLang="zh-TW" dirty="0" smtClean="0">
                <a:hlinkClick r:id="rId2"/>
              </a:rPr>
              <a:t>dailycssimages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63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Ex3</a:t>
            </a:r>
            <a:endParaRPr kumimoji="1" lang="zh-TW" altLang="en-US" dirty="0"/>
          </a:p>
        </p:txBody>
      </p:sp>
      <p:pic>
        <p:nvPicPr>
          <p:cNvPr id="4" name="圖片 3" descr="ex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89" y="1719235"/>
            <a:ext cx="4305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7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Text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ext-align-last</a:t>
            </a:r>
          </a:p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ext-justify</a:t>
            </a:r>
          </a:p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ext-overflow</a:t>
            </a:r>
          </a:p>
          <a:p>
            <a:r>
              <a:rPr kumimoji="1" lang="en-US" altLang="zh-TW" dirty="0"/>
              <a:t>w</a:t>
            </a:r>
            <a:r>
              <a:rPr kumimoji="1" lang="en-US" altLang="zh-TW" dirty="0" smtClean="0"/>
              <a:t>ord-break</a:t>
            </a:r>
          </a:p>
          <a:p>
            <a:r>
              <a:rPr kumimoji="1" lang="en-US" altLang="zh-TW" dirty="0"/>
              <a:t>w</a:t>
            </a:r>
            <a:r>
              <a:rPr kumimoji="1" lang="en-US" altLang="zh-TW" dirty="0" smtClean="0"/>
              <a:t>ord-wrap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454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text-align-last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最後一行對齊位置</a:t>
            </a:r>
            <a:endParaRPr kumimoji="1" lang="en-US" altLang="zh-TW" dirty="0" smtClean="0"/>
          </a:p>
          <a:p>
            <a:pPr lvl="1"/>
            <a:r>
              <a:rPr kumimoji="1" lang="en-US" altLang="zh-TW" dirty="0" err="1"/>
              <a:t>text-align-last:right</a:t>
            </a:r>
            <a:r>
              <a:rPr kumimoji="1" lang="en-US" altLang="zh-TW" dirty="0" smtClean="0"/>
              <a:t>;</a:t>
            </a:r>
          </a:p>
          <a:p>
            <a:pPr lvl="1"/>
            <a:r>
              <a:rPr lang="en-US" altLang="zh-TW" dirty="0" err="1"/>
              <a:t>auto|left|right|center|justify|start|end|initial|inherit</a:t>
            </a:r>
            <a:endParaRPr kumimoji="1" lang="en-US" altLang="zh-TW" dirty="0" smtClean="0"/>
          </a:p>
        </p:txBody>
      </p:sp>
      <p:pic>
        <p:nvPicPr>
          <p:cNvPr id="4" name="圖片 3" descr="text-align-l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0" y="3522606"/>
            <a:ext cx="5207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0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text-justify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auto</a:t>
            </a:r>
            <a:r>
              <a:rPr lang="en-US" altLang="zh-TW" dirty="0"/>
              <a:t>|inter-word|inter-ideograph|inter-cluster|distribute|kashida|trim|initial|</a:t>
            </a:r>
            <a:r>
              <a:rPr lang="en-US" altLang="zh-TW" dirty="0" smtClean="0"/>
              <a:t>inherit</a:t>
            </a:r>
          </a:p>
          <a:p>
            <a:pPr lvl="1"/>
            <a:r>
              <a:rPr kumimoji="1" lang="zh-TW" altLang="en-US" dirty="0" smtClean="0"/>
              <a:t>只有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支援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9078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</a:t>
            </a:r>
            <a:r>
              <a:rPr kumimoji="1" lang="en-US" altLang="zh-TW" dirty="0" smtClean="0"/>
              <a:t>-overflow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ln>
            <a:noFill/>
          </a:ln>
        </p:spPr>
        <p:txBody>
          <a:bodyPr/>
          <a:lstStyle/>
          <a:p>
            <a:pPr lvl="1"/>
            <a:r>
              <a:rPr lang="zh-TW" altLang="en-US" dirty="0" smtClean="0"/>
              <a:t>只有單行有效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clip</a:t>
            </a:r>
            <a:r>
              <a:rPr lang="en-US" altLang="zh-TW" dirty="0" err="1"/>
              <a:t>|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ellipsis</a:t>
            </a:r>
            <a:r>
              <a:rPr lang="en-US" altLang="zh-TW" dirty="0" err="1"/>
              <a:t>|</a:t>
            </a:r>
            <a:r>
              <a:rPr lang="en-US" altLang="zh-TW" i="1" dirty="0" err="1"/>
              <a:t>string</a:t>
            </a:r>
            <a:r>
              <a:rPr lang="en-US" altLang="zh-TW" dirty="0" err="1"/>
              <a:t>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多行的話可以如以下寫法</a:t>
            </a:r>
            <a:endParaRPr lang="en-US" altLang="zh-TW" dirty="0" smtClean="0"/>
          </a:p>
          <a:p>
            <a:pPr lvl="2"/>
            <a:r>
              <a:rPr lang="en-US" altLang="zh-TW" dirty="0" err="1"/>
              <a:t>text-overflow:ellipsis</a:t>
            </a:r>
            <a:r>
              <a:rPr lang="en-US" altLang="zh-TW" dirty="0"/>
              <a:t>;</a:t>
            </a:r>
          </a:p>
          <a:p>
            <a:pPr lvl="2"/>
            <a:r>
              <a:rPr lang="en-US" altLang="zh-TW" dirty="0" smtClean="0"/>
              <a:t>overflow </a:t>
            </a:r>
            <a:r>
              <a:rPr lang="en-US" altLang="zh-TW" dirty="0"/>
              <a:t>: hidden;</a:t>
            </a:r>
          </a:p>
          <a:p>
            <a:pPr lvl="2"/>
            <a:r>
              <a:rPr lang="en-US" altLang="zh-TW" dirty="0" smtClean="0"/>
              <a:t>white</a:t>
            </a:r>
            <a:r>
              <a:rPr lang="en-US" altLang="zh-TW" dirty="0"/>
              <a:t>-space: </a:t>
            </a:r>
            <a:r>
              <a:rPr lang="en-US" altLang="zh-TW" dirty="0" err="1"/>
              <a:t>nowrap</a:t>
            </a:r>
            <a:r>
              <a:rPr lang="en-US" altLang="zh-TW" dirty="0"/>
              <a:t>;</a:t>
            </a:r>
            <a:endParaRPr lang="en-US" altLang="zh-TW" dirty="0" smtClean="0"/>
          </a:p>
          <a:p>
            <a:pPr lvl="1"/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44876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word-break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文字截斷方式</a:t>
            </a:r>
            <a:endParaRPr kumimoji="1" lang="en-US" altLang="zh-TW" dirty="0" smtClean="0"/>
          </a:p>
          <a:p>
            <a:pPr lvl="1"/>
            <a:r>
              <a:rPr lang="en-US" altLang="zh-TW" dirty="0" err="1"/>
              <a:t>normal|break-all|keep-all|initial|inherit</a:t>
            </a:r>
            <a:endParaRPr kumimoji="1" lang="en-US" altLang="zh-TW" dirty="0" smtClean="0"/>
          </a:p>
        </p:txBody>
      </p:sp>
      <p:pic>
        <p:nvPicPr>
          <p:cNvPr id="5" name="圖片 4" descr="word-br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97" y="2671908"/>
            <a:ext cx="4711055" cy="40303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17800" y="3117330"/>
            <a:ext cx="8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normal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17800" y="4495220"/>
            <a:ext cx="103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reak-all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17800" y="5911334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keep-all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1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安裝</a:t>
            </a:r>
            <a:r>
              <a:rPr kumimoji="1" lang="en-US" altLang="zh-TW" dirty="0" smtClean="0"/>
              <a:t> plugins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先按</a:t>
            </a:r>
            <a:r>
              <a:rPr lang="en-US" altLang="zh-TW" dirty="0" smtClean="0"/>
              <a:t>commend(ctrl)+</a:t>
            </a:r>
            <a:r>
              <a:rPr lang="en-US" altLang="zh-TW" dirty="0" err="1"/>
              <a:t>shift+p</a:t>
            </a:r>
            <a:r>
              <a:rPr lang="en-US" altLang="zh-TW" dirty="0"/>
              <a:t>(</a:t>
            </a:r>
            <a:r>
              <a:rPr lang="zh-TW" altLang="en-US" dirty="0"/>
              <a:t>叫出</a:t>
            </a:r>
            <a:r>
              <a:rPr lang="en-US" altLang="zh-TW" dirty="0"/>
              <a:t>Package Control</a:t>
            </a:r>
            <a:r>
              <a:rPr lang="en-US" altLang="zh-TW" dirty="0" smtClean="0"/>
              <a:t>)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install</a:t>
            </a:r>
            <a:r>
              <a:rPr lang="en-US" altLang="zh-TW" dirty="0"/>
              <a:t>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按</a:t>
            </a:r>
            <a:r>
              <a:rPr lang="en-US" altLang="zh-TW" dirty="0" smtClean="0"/>
              <a:t>Enter</a:t>
            </a:r>
          </a:p>
          <a:p>
            <a:r>
              <a:rPr lang="en-US" altLang="zh-TW" dirty="0"/>
              <a:t>2. </a:t>
            </a:r>
            <a:r>
              <a:rPr lang="zh-TW" altLang="en-US" dirty="0"/>
              <a:t>接著輸入你要安裝的</a:t>
            </a:r>
            <a:r>
              <a:rPr lang="en-US" altLang="zh-TW" dirty="0"/>
              <a:t>plugin</a:t>
            </a:r>
            <a:r>
              <a:rPr lang="zh-TW" altLang="en-US" dirty="0" smtClean="0"/>
              <a:t>名稱</a:t>
            </a:r>
            <a:r>
              <a:rPr lang="en-US" altLang="zh-TW" dirty="0" smtClean="0"/>
              <a:t> &gt; Enter</a:t>
            </a:r>
            <a:r>
              <a:rPr lang="en-US" altLang="zh-TW" dirty="0"/>
              <a:t> &gt;</a:t>
            </a:r>
            <a:r>
              <a:rPr lang="zh-TW" altLang="en-US" dirty="0" smtClean="0"/>
              <a:t>下面狀態列會顯示安裝成功</a:t>
            </a:r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48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</a:t>
            </a:r>
            <a:r>
              <a:rPr lang="en-US" altLang="zh-TW" dirty="0" smtClean="0"/>
              <a:t>-wrap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err="1" smtClean="0"/>
              <a:t>normal</a:t>
            </a:r>
            <a:r>
              <a:rPr lang="en-US" altLang="zh-TW" dirty="0" err="1"/>
              <a:t>|break-word|initial|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</a:t>
            </a:r>
            <a:r>
              <a:rPr lang="en-US" altLang="zh-TW" dirty="0"/>
              <a:t>word-</a:t>
            </a:r>
            <a:r>
              <a:rPr lang="en-US" altLang="zh-TW" dirty="0" smtClean="0"/>
              <a:t>break </a:t>
            </a:r>
            <a:r>
              <a:rPr lang="zh-TW" altLang="en-US" dirty="0" smtClean="0"/>
              <a:t>的差別在於前者是強制截斷字，後者是在文字超過容器寬度才截斷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089957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</a:t>
            </a:r>
            <a:r>
              <a:rPr kumimoji="1" lang="en-US" altLang="zh-TW" dirty="0" smtClean="0"/>
              <a:t>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@font-face </a:t>
            </a:r>
            <a:r>
              <a:rPr kumimoji="1" lang="zh-TW" altLang="en-US" dirty="0" smtClean="0"/>
              <a:t>使用網路字型</a:t>
            </a:r>
            <a:endParaRPr kumimoji="1" lang="en-US" altLang="zh-TW" dirty="0" smtClean="0"/>
          </a:p>
          <a:p>
            <a:r>
              <a:rPr kumimoji="1" lang="zh-TW" altLang="en-US" dirty="0" smtClean="0"/>
              <a:t>各類字型檔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TTF(TrueType Fonts)</a:t>
            </a:r>
          </a:p>
          <a:p>
            <a:pPr lvl="1"/>
            <a:r>
              <a:rPr kumimoji="1" lang="en-US" altLang="zh-TW" dirty="0" smtClean="0"/>
              <a:t>OTF(</a:t>
            </a:r>
            <a:r>
              <a:rPr kumimoji="1" lang="en-US" altLang="zh-TW" dirty="0" err="1" smtClean="0"/>
              <a:t>OpenType</a:t>
            </a:r>
            <a:r>
              <a:rPr kumimoji="1" lang="en-US" altLang="zh-TW" dirty="0" smtClean="0"/>
              <a:t> Fonts)</a:t>
            </a:r>
          </a:p>
          <a:p>
            <a:pPr lvl="1"/>
            <a:r>
              <a:rPr kumimoji="1" lang="en-US" altLang="zh-TW" dirty="0" smtClean="0"/>
              <a:t>WOFF(The Web Open Font Format)</a:t>
            </a:r>
          </a:p>
          <a:p>
            <a:pPr lvl="1"/>
            <a:r>
              <a:rPr kumimoji="1" lang="en-US" altLang="zh-TW" dirty="0" smtClean="0"/>
              <a:t>WOFF2</a:t>
            </a:r>
          </a:p>
          <a:p>
            <a:pPr lvl="1"/>
            <a:r>
              <a:rPr kumimoji="1" lang="en-US" altLang="zh-TW" dirty="0" smtClean="0"/>
              <a:t>SVG</a:t>
            </a:r>
          </a:p>
          <a:p>
            <a:pPr lvl="1"/>
            <a:r>
              <a:rPr kumimoji="1" lang="en-US" altLang="zh-TW" dirty="0" smtClean="0"/>
              <a:t>EOT(Embedded </a:t>
            </a:r>
            <a:r>
              <a:rPr kumimoji="1" lang="en-US" altLang="zh-TW" dirty="0" err="1" smtClean="0"/>
              <a:t>OpenType</a:t>
            </a:r>
            <a:r>
              <a:rPr kumimoji="1" lang="en-US" altLang="zh-TW" dirty="0" smtClean="0"/>
              <a:t> Format)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873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</a:t>
            </a:r>
            <a:r>
              <a:rPr kumimoji="1" lang="en-US" altLang="zh-TW" dirty="0" smtClean="0"/>
              <a:t>ont</a:t>
            </a:r>
            <a:endParaRPr kumimoji="1" lang="zh-TW" altLang="en-US" dirty="0"/>
          </a:p>
        </p:txBody>
      </p:sp>
      <p:pic>
        <p:nvPicPr>
          <p:cNvPr id="5" name="圖片 4" descr="f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2" y="1964992"/>
            <a:ext cx="7949856" cy="2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80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</a:t>
            </a:r>
            <a:r>
              <a:rPr kumimoji="1" lang="en-US" altLang="zh-TW" dirty="0" smtClean="0"/>
              <a:t>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基本運用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src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字型檔位置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/>
              <a:t>@font-face {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	    </a:t>
            </a:r>
            <a:r>
              <a:rPr kumimoji="1" lang="en-US" altLang="zh-TW" dirty="0"/>
              <a:t>font-family: BALLOONS;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	   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(font/BALLOONS.TTF);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	  </a:t>
            </a:r>
            <a:r>
              <a:rPr kumimoji="1" lang="en-US" altLang="zh-TW" dirty="0"/>
              <a:t>}</a:t>
            </a:r>
          </a:p>
          <a:p>
            <a:pPr marL="365760" lvl="1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div</a:t>
            </a:r>
            <a:r>
              <a:rPr kumimoji="1" lang="en-US" altLang="zh-TW" dirty="0"/>
              <a:t>{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	    </a:t>
            </a:r>
            <a:r>
              <a:rPr kumimoji="1" lang="en-US" altLang="zh-TW" dirty="0"/>
              <a:t>font-size: 40px;</a:t>
            </a:r>
          </a:p>
          <a:p>
            <a:pPr marL="365760" lvl="1" indent="0">
              <a:buNone/>
            </a:pPr>
            <a:r>
              <a:rPr kumimoji="1" lang="en-US" altLang="zh-TW" dirty="0"/>
              <a:t>	 </a:t>
            </a:r>
            <a:r>
              <a:rPr kumimoji="1" lang="en-US" altLang="zh-TW" dirty="0" smtClean="0"/>
              <a:t>   font</a:t>
            </a:r>
            <a:r>
              <a:rPr kumimoji="1" lang="en-US" altLang="zh-TW" dirty="0"/>
              <a:t>-family: BALLOONS;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       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16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</a:t>
            </a:r>
            <a:r>
              <a:rPr kumimoji="1" lang="en-US" altLang="zh-TW" dirty="0" smtClean="0"/>
              <a:t>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多字型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, </a:t>
            </a:r>
            <a:r>
              <a:rPr kumimoji="1" lang="zh-TW" altLang="en-US" dirty="0" smtClean="0"/>
              <a:t>分開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local </a:t>
            </a:r>
            <a:r>
              <a:rPr kumimoji="1" lang="zh-TW" altLang="en-US" dirty="0" smtClean="0"/>
              <a:t>會先找使用者電腦內的字型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@font-face {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	font</a:t>
            </a:r>
            <a:r>
              <a:rPr kumimoji="1" lang="en-US" altLang="zh-TW" dirty="0"/>
              <a:t>-family: BALLOONS</a:t>
            </a:r>
            <a:r>
              <a:rPr kumimoji="1" lang="en-US" altLang="zh-TW" dirty="0" smtClean="0"/>
              <a:t>;</a:t>
            </a:r>
          </a:p>
          <a:p>
            <a:pPr marL="365760" lvl="1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err="1" smtClean="0"/>
              <a:t>src</a:t>
            </a:r>
            <a:r>
              <a:rPr kumimoji="1" lang="en-US" altLang="zh-TW" dirty="0"/>
              <a:t>: local(BALLOONS),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(font/BALLOONS.TTF);</a:t>
            </a:r>
          </a:p>
          <a:p>
            <a:pPr marL="36576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}</a:t>
            </a:r>
            <a:endParaRPr kumimoji="1" lang="zh-TW" altLang="en-US" dirty="0"/>
          </a:p>
        </p:txBody>
      </p:sp>
      <p:pic>
        <p:nvPicPr>
          <p:cNvPr id="4" name="圖片 3" descr="balo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1" y="4758527"/>
            <a:ext cx="3203684" cy="11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5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</a:t>
            </a:r>
            <a:r>
              <a:rPr kumimoji="1" lang="en-US" altLang="zh-TW" dirty="0" smtClean="0"/>
              <a:t>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 smtClean="0"/>
              <a:t>其他參數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設定要下載的字型範圍</a:t>
            </a:r>
            <a:r>
              <a:rPr kumimoji="1" lang="en-US" altLang="zh-TW" dirty="0" smtClean="0"/>
              <a:t>)</a:t>
            </a:r>
          </a:p>
          <a:p>
            <a:pPr lvl="1"/>
            <a:r>
              <a:rPr lang="en-US" altLang="zh-TW" dirty="0"/>
              <a:t>font-</a:t>
            </a:r>
            <a:r>
              <a:rPr lang="en-US" altLang="zh-TW" dirty="0" smtClean="0"/>
              <a:t>stretch</a:t>
            </a:r>
          </a:p>
          <a:p>
            <a:pPr lvl="2"/>
            <a:r>
              <a:rPr lang="en-US" altLang="zh-TW" dirty="0"/>
              <a:t>n</a:t>
            </a:r>
            <a:r>
              <a:rPr lang="en-US" altLang="zh-TW" dirty="0" smtClean="0"/>
              <a:t>ormal|condensed|ultra</a:t>
            </a:r>
            <a:r>
              <a:rPr lang="en-US" altLang="zh-TW" dirty="0"/>
              <a:t>-</a:t>
            </a:r>
            <a:r>
              <a:rPr lang="en-US" altLang="zh-TW" dirty="0" smtClean="0"/>
              <a:t>condensed|extra</a:t>
            </a:r>
            <a:r>
              <a:rPr lang="en-US" altLang="zh-TW" dirty="0"/>
              <a:t>-</a:t>
            </a:r>
            <a:r>
              <a:rPr lang="en-US" altLang="zh-TW" dirty="0" smtClean="0"/>
              <a:t>condensed|semi|condensed|expanded|semi</a:t>
            </a:r>
            <a:r>
              <a:rPr lang="en-US" altLang="zh-TW" dirty="0"/>
              <a:t>-</a:t>
            </a:r>
            <a:r>
              <a:rPr lang="en-US" altLang="zh-TW" dirty="0" smtClean="0"/>
              <a:t>expanded|extra</a:t>
            </a:r>
            <a:r>
              <a:rPr lang="en-US" altLang="zh-TW" dirty="0"/>
              <a:t>-</a:t>
            </a:r>
            <a:r>
              <a:rPr lang="en-US" altLang="zh-TW" dirty="0" smtClean="0"/>
              <a:t>expanded|ultra</a:t>
            </a:r>
            <a:r>
              <a:rPr lang="en-US" altLang="zh-TW" dirty="0"/>
              <a:t>-expanded</a:t>
            </a:r>
            <a:endParaRPr lang="en-US" altLang="zh-TW" dirty="0" smtClean="0"/>
          </a:p>
          <a:p>
            <a:pPr lvl="1"/>
            <a:r>
              <a:rPr lang="en-US" altLang="zh-TW" dirty="0"/>
              <a:t>font-</a:t>
            </a:r>
            <a:r>
              <a:rPr lang="en-US" altLang="zh-TW" dirty="0" smtClean="0"/>
              <a:t>style</a:t>
            </a:r>
          </a:p>
          <a:p>
            <a:pPr lvl="2"/>
            <a:r>
              <a:rPr lang="en-US" altLang="zh-TW" dirty="0" err="1"/>
              <a:t>n</a:t>
            </a:r>
            <a:r>
              <a:rPr lang="en-US" altLang="zh-TW" dirty="0" err="1" smtClean="0"/>
              <a:t>ormal|italic|oblique</a:t>
            </a:r>
            <a:endParaRPr lang="en-US" altLang="zh-TW" dirty="0" smtClean="0"/>
          </a:p>
          <a:p>
            <a:pPr lvl="1"/>
            <a:r>
              <a:rPr lang="en-US" altLang="zh-TW" dirty="0"/>
              <a:t>font-</a:t>
            </a:r>
            <a:r>
              <a:rPr lang="en-US" altLang="zh-TW" dirty="0" smtClean="0"/>
              <a:t>weight</a:t>
            </a:r>
          </a:p>
          <a:p>
            <a:pPr lvl="2"/>
            <a:r>
              <a:rPr lang="en-US" altLang="zh-TW" dirty="0"/>
              <a:t>n</a:t>
            </a:r>
            <a:r>
              <a:rPr lang="en-US" altLang="zh-TW" dirty="0" smtClean="0"/>
              <a:t>ormal|bold|100~900</a:t>
            </a:r>
          </a:p>
          <a:p>
            <a:pPr lvl="1"/>
            <a:r>
              <a:rPr lang="en-US" altLang="zh-TW" dirty="0" err="1"/>
              <a:t>unicode</a:t>
            </a:r>
            <a:r>
              <a:rPr lang="en-US" altLang="zh-TW" dirty="0"/>
              <a:t>-</a:t>
            </a:r>
            <a:r>
              <a:rPr lang="en-US" altLang="zh-TW" dirty="0" smtClean="0"/>
              <a:t>range</a:t>
            </a:r>
          </a:p>
          <a:p>
            <a:pPr lvl="2"/>
            <a:r>
              <a:rPr lang="en-US" altLang="zh-TW" dirty="0"/>
              <a:t>https://</a:t>
            </a:r>
            <a:r>
              <a:rPr lang="en-US" altLang="zh-TW" dirty="0" err="1"/>
              <a:t>developer.mozilla.org</a:t>
            </a:r>
            <a:r>
              <a:rPr lang="en-US" altLang="zh-TW" dirty="0"/>
              <a:t>/en-US/docs/Web/CSS/%40font-face/</a:t>
            </a:r>
            <a:r>
              <a:rPr lang="en-US" altLang="zh-TW" dirty="0" err="1"/>
              <a:t>unicode</a:t>
            </a:r>
            <a:r>
              <a:rPr lang="en-US" altLang="zh-TW" dirty="0"/>
              <a:t>-range</a:t>
            </a:r>
            <a:endParaRPr lang="en-US" altLang="zh-TW" dirty="0" smtClean="0"/>
          </a:p>
          <a:p>
            <a:pPr lvl="2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28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</a:t>
            </a:r>
            <a:r>
              <a:rPr kumimoji="1" lang="en-US" altLang="zh-TW" dirty="0" err="1" smtClean="0"/>
              <a:t>oogle</a:t>
            </a:r>
            <a:r>
              <a:rPr kumimoji="1" lang="en-US" altLang="zh-TW" dirty="0" smtClean="0"/>
              <a:t> fonts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https://fonts.google.com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lang="en-US" altLang="zh-TW" dirty="0"/>
              <a:t>&lt;link </a:t>
            </a:r>
            <a:r>
              <a:rPr lang="en-US" altLang="zh-TW" dirty="0" err="1"/>
              <a:t>href</a:t>
            </a:r>
            <a:r>
              <a:rPr lang="en-US" altLang="zh-TW" dirty="0"/>
              <a:t>="https://</a:t>
            </a:r>
            <a:r>
              <a:rPr lang="en-US" altLang="zh-TW" dirty="0" err="1"/>
              <a:t>fonts.googleapis.com</a:t>
            </a:r>
            <a:r>
              <a:rPr lang="en-US" altLang="zh-TW" dirty="0"/>
              <a:t>/</a:t>
            </a:r>
            <a:r>
              <a:rPr lang="en-US" altLang="zh-TW" dirty="0" err="1"/>
              <a:t>css?family</a:t>
            </a:r>
            <a:r>
              <a:rPr lang="en-US" altLang="zh-TW" dirty="0" smtClean="0"/>
              <a:t>=</a:t>
            </a:r>
            <a:r>
              <a:rPr lang="en-US" altLang="zh-TW" b="1" dirty="0" err="1" smtClean="0"/>
              <a:t>fontName</a:t>
            </a:r>
            <a:r>
              <a:rPr lang="en-US" altLang="zh-TW" dirty="0" smtClean="0"/>
              <a:t>"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</a:t>
            </a:r>
            <a:r>
              <a:rPr lang="en-US" altLang="zh-TW" dirty="0" smtClean="0"/>
              <a:t>&gt;</a:t>
            </a:r>
          </a:p>
          <a:p>
            <a:r>
              <a:rPr lang="en-US" altLang="zh-TW" dirty="0"/>
              <a:t>font-family: </a:t>
            </a:r>
            <a:r>
              <a:rPr lang="en-US" altLang="zh-TW" dirty="0" smtClean="0"/>
              <a:t>'</a:t>
            </a:r>
            <a:r>
              <a:rPr lang="en-US" altLang="zh-TW" b="1" dirty="0" err="1"/>
              <a:t>fontName</a:t>
            </a:r>
            <a:r>
              <a:rPr lang="en-US" altLang="zh-TW" dirty="0" smtClean="0"/>
              <a:t>'</a:t>
            </a:r>
            <a:r>
              <a:rPr lang="en-US" altLang="zh-TW" dirty="0"/>
              <a:t>, cursive;</a:t>
            </a:r>
          </a:p>
          <a:p>
            <a:endParaRPr kumimoji="1" lang="zh-TW" altLang="en-US" dirty="0"/>
          </a:p>
        </p:txBody>
      </p:sp>
      <p:pic>
        <p:nvPicPr>
          <p:cNvPr id="4" name="圖片 3" descr="googlef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3" y="4182532"/>
            <a:ext cx="7859974" cy="14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</a:t>
            </a:r>
            <a:r>
              <a:rPr kumimoji="1" lang="en-US" altLang="zh-TW" dirty="0" smtClean="0"/>
              <a:t>con font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2928866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icon </a:t>
            </a:r>
            <a:r>
              <a:rPr kumimoji="1" lang="zh-TW" altLang="en-US" dirty="0" smtClean="0"/>
              <a:t>代替字體的方法</a:t>
            </a:r>
            <a:endParaRPr kumimoji="1" lang="en-US" altLang="zh-TW" dirty="0" smtClean="0"/>
          </a:p>
          <a:p>
            <a:r>
              <a:rPr kumimoji="1" lang="en-US" altLang="zh-TW" dirty="0" smtClean="0"/>
              <a:t>Font awesome</a:t>
            </a:r>
            <a:endParaRPr kumimoji="1" lang="en-US" altLang="zh-TW" dirty="0" smtClean="0">
              <a:hlinkClick r:id="rId2"/>
            </a:endParaRPr>
          </a:p>
          <a:p>
            <a:pPr lvl="1"/>
            <a:r>
              <a:rPr kumimoji="1" lang="en-US" altLang="zh-TW" dirty="0" smtClean="0">
                <a:hlinkClick r:id="rId2"/>
              </a:rPr>
              <a:t>http</a:t>
            </a:r>
            <a:r>
              <a:rPr kumimoji="1" lang="en-US" altLang="zh-TW" dirty="0">
                <a:hlinkClick r:id="rId2"/>
              </a:rPr>
              <a:t>://fontawesome.io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下載後再引入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css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即可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&lt;link </a:t>
            </a:r>
            <a:r>
              <a:rPr kumimoji="1" lang="en-US" altLang="zh-TW" dirty="0" err="1"/>
              <a:t>rel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stylesheet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/font-</a:t>
            </a:r>
            <a:r>
              <a:rPr kumimoji="1" lang="en-US" altLang="zh-TW" dirty="0" err="1"/>
              <a:t>awesome.css</a:t>
            </a:r>
            <a:r>
              <a:rPr kumimoji="1" lang="en-US" altLang="zh-TW" dirty="0"/>
              <a:t>"&gt;</a:t>
            </a:r>
          </a:p>
          <a:p>
            <a:r>
              <a:rPr kumimoji="1" lang="zh-TW" altLang="en-US" dirty="0" smtClean="0"/>
              <a:t>使用方式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&lt;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class="</a:t>
            </a:r>
            <a:r>
              <a:rPr kumimoji="1" lang="en-US" altLang="zh-TW" dirty="0" err="1"/>
              <a:t>fa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fa</a:t>
            </a:r>
            <a:r>
              <a:rPr kumimoji="1" lang="en-US" altLang="zh-TW" dirty="0"/>
              <a:t>-address-book" aria-hidden="true"&gt;&lt;/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&gt;</a:t>
            </a:r>
            <a:endParaRPr kumimoji="1" lang="zh-TW" altLang="en-US" dirty="0"/>
          </a:p>
        </p:txBody>
      </p:sp>
      <p:pic>
        <p:nvPicPr>
          <p:cNvPr id="4" name="圖片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2" y="5019516"/>
            <a:ext cx="7487717" cy="16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9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其他</a:t>
            </a:r>
            <a:r>
              <a:rPr kumimoji="1" lang="en-US" altLang="zh-TW" dirty="0" smtClean="0"/>
              <a:t> icon font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>
                <a:hlinkClick r:id="rId2"/>
              </a:rPr>
              <a:t>http://fontello.com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https://icomoon.io</a:t>
            </a:r>
            <a:r>
              <a:rPr kumimoji="1"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4"/>
              </a:rPr>
              <a:t>https://github.com/WordPress/</a:t>
            </a:r>
            <a:r>
              <a:rPr kumimoji="1" lang="en-US" altLang="zh-TW" dirty="0" smtClean="0">
                <a:hlinkClick r:id="rId4"/>
              </a:rPr>
              <a:t>dashicons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5"/>
              </a:rPr>
              <a:t>http://www.linea.io</a:t>
            </a:r>
            <a:r>
              <a:rPr kumimoji="1" lang="en-US" altLang="zh-TW" dirty="0" smtClean="0">
                <a:hlinkClick r:id="rId5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6"/>
              </a:rPr>
              <a:t>http://themify.me/themify-</a:t>
            </a:r>
            <a:r>
              <a:rPr kumimoji="1" lang="en-US" altLang="zh-TW" dirty="0" smtClean="0">
                <a:hlinkClick r:id="rId6"/>
              </a:rPr>
              <a:t>icons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7"/>
              </a:rPr>
              <a:t>https://octicons.github.com</a:t>
            </a:r>
            <a:r>
              <a:rPr kumimoji="1" lang="en-US" altLang="zh-TW" dirty="0" smtClean="0">
                <a:hlinkClick r:id="rId7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8"/>
              </a:rPr>
              <a:t>http://streamlineicons.com/free-</a:t>
            </a:r>
            <a:r>
              <a:rPr kumimoji="1" lang="en-US" altLang="zh-TW" dirty="0" smtClean="0">
                <a:hlinkClick r:id="rId8"/>
              </a:rPr>
              <a:t>icons.html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9"/>
              </a:rPr>
              <a:t>http://themes-pixeden.com/font-demos/7-stroke/</a:t>
            </a:r>
            <a:r>
              <a:rPr kumimoji="1" lang="en-US" altLang="zh-TW" dirty="0" smtClean="0">
                <a:hlinkClick r:id="rId9"/>
              </a:rPr>
              <a:t>index.html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00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Ex4</a:t>
            </a:r>
            <a:endParaRPr kumimoji="1" lang="zh-TW" altLang="en-US" dirty="0"/>
          </a:p>
        </p:txBody>
      </p:sp>
      <p:pic>
        <p:nvPicPr>
          <p:cNvPr id="4" name="圖片 3" descr="ex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1" y="1630335"/>
            <a:ext cx="4432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Plugins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Emmet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929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Ex4-2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試著用網頁排出類似報紙的版面</a:t>
            </a:r>
            <a:endParaRPr kumimoji="1" lang="zh-TW" altLang="en-US" dirty="0"/>
          </a:p>
        </p:txBody>
      </p:sp>
      <p:pic>
        <p:nvPicPr>
          <p:cNvPr id="4" name="圖片 3" descr="news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69" y="2161115"/>
            <a:ext cx="6855492" cy="42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21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Ex4-3 </a:t>
            </a:r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icon font </a:t>
            </a:r>
            <a:r>
              <a:rPr kumimoji="1" lang="zh-TW" altLang="en-US" dirty="0" smtClean="0"/>
              <a:t>排列列表</a:t>
            </a:r>
            <a:endParaRPr kumimoji="1" lang="zh-TW" altLang="en-US" dirty="0"/>
          </a:p>
        </p:txBody>
      </p:sp>
      <p:pic>
        <p:nvPicPr>
          <p:cNvPr id="4" name="圖片 3" descr="icon f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8" y="3001563"/>
            <a:ext cx="2794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20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CSS3 </a:t>
            </a:r>
            <a:r>
              <a:rPr kumimoji="1" lang="zh-TW" altLang="en-US" dirty="0" smtClean="0"/>
              <a:t>新增單位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rem: </a:t>
            </a:r>
          </a:p>
          <a:p>
            <a:pPr lvl="1"/>
            <a:r>
              <a:rPr kumimoji="1" lang="zh-TW" altLang="en-US" dirty="0" smtClean="0"/>
              <a:t>過去以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em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為單位時，會因為繼承樣式的關係造成要控制尺寸的困難，而使用</a:t>
            </a:r>
            <a:r>
              <a:rPr kumimoji="1" lang="en-US" altLang="zh-TW" dirty="0" smtClean="0"/>
              <a:t> rem </a:t>
            </a:r>
            <a:r>
              <a:rPr kumimoji="1" lang="zh-TW" altLang="en-US" dirty="0" smtClean="0"/>
              <a:t>則會永遠相對於最初設定的字體大小調整</a:t>
            </a:r>
            <a:endParaRPr kumimoji="1" lang="en-US" altLang="zh-TW" dirty="0" smtClean="0"/>
          </a:p>
          <a:p>
            <a:r>
              <a:rPr kumimoji="1" lang="en-US" altLang="zh-TW" dirty="0" err="1"/>
              <a:t>v</a:t>
            </a:r>
            <a:r>
              <a:rPr kumimoji="1" lang="en-US" altLang="zh-TW" dirty="0" err="1" smtClean="0"/>
              <a:t>h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vw</a:t>
            </a:r>
            <a:r>
              <a:rPr kumimoji="1" lang="en-US" altLang="zh-TW" dirty="0" smtClean="0"/>
              <a:t>:</a:t>
            </a:r>
          </a:p>
          <a:p>
            <a:pPr lvl="1"/>
            <a:r>
              <a:rPr kumimoji="1" lang="zh-TW" altLang="en-US" dirty="0" smtClean="0"/>
              <a:t>相對於</a:t>
            </a:r>
            <a:r>
              <a:rPr kumimoji="1" lang="en-US" altLang="zh-TW" dirty="0" smtClean="0"/>
              <a:t> viewport </a:t>
            </a:r>
            <a:r>
              <a:rPr kumimoji="1" lang="zh-TW" altLang="en-US" dirty="0" smtClean="0"/>
              <a:t>的單位每</a:t>
            </a:r>
            <a:r>
              <a:rPr kumimoji="1" lang="en-US" altLang="zh-TW" dirty="0" smtClean="0"/>
              <a:t> 1vh(</a:t>
            </a:r>
            <a:r>
              <a:rPr kumimoji="1" lang="en-US" altLang="zh-TW" dirty="0" err="1" smtClean="0"/>
              <a:t>vw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為</a:t>
            </a:r>
            <a:r>
              <a:rPr kumimoji="1" lang="en-US" altLang="zh-TW" dirty="0" smtClean="0"/>
              <a:t> 1/100 viewport </a:t>
            </a:r>
            <a:r>
              <a:rPr kumimoji="1" lang="zh-TW" altLang="en-US" dirty="0" smtClean="0"/>
              <a:t>的高度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寬度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  <a:p>
            <a:r>
              <a:rPr kumimoji="1" lang="en-US" altLang="zh-TW" dirty="0" err="1"/>
              <a:t>v</a:t>
            </a:r>
            <a:r>
              <a:rPr kumimoji="1" lang="en-US" altLang="zh-TW" dirty="0" err="1" smtClean="0"/>
              <a:t>max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vmin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根據</a:t>
            </a:r>
            <a:r>
              <a:rPr kumimoji="1" lang="en-US" altLang="zh-TW" dirty="0" smtClean="0"/>
              <a:t> viewport </a:t>
            </a:r>
            <a:r>
              <a:rPr kumimoji="1" lang="zh-TW" altLang="en-US" dirty="0" smtClean="0"/>
              <a:t>的大小決定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vmax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vmin</a:t>
            </a:r>
            <a:r>
              <a:rPr kumimoji="1" lang="zh-TW" altLang="en-US" dirty="0" smtClean="0"/>
              <a:t>，比如說</a:t>
            </a:r>
            <a:r>
              <a:rPr kumimoji="1" lang="en-US" altLang="zh-TW" dirty="0" smtClean="0"/>
              <a:t> viewport </a:t>
            </a:r>
            <a:r>
              <a:rPr kumimoji="1" lang="zh-TW" altLang="en-US" dirty="0" smtClean="0"/>
              <a:t>是</a:t>
            </a:r>
            <a:r>
              <a:rPr kumimoji="1" lang="en-US" altLang="zh-TW" dirty="0" smtClean="0"/>
              <a:t> 768px * 1024 </a:t>
            </a:r>
            <a:r>
              <a:rPr kumimoji="1" lang="en-US" altLang="zh-TW" dirty="0" err="1" smtClean="0"/>
              <a:t>px</a:t>
            </a:r>
            <a:r>
              <a:rPr kumimoji="1" lang="zh-TW" altLang="en-US" dirty="0" smtClean="0"/>
              <a:t>，則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vmax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為</a:t>
            </a:r>
            <a:r>
              <a:rPr kumimoji="1" lang="en-US" altLang="zh-TW" dirty="0" smtClean="0"/>
              <a:t> 1vmax </a:t>
            </a:r>
            <a:r>
              <a:rPr kumimoji="1" lang="zh-TW" altLang="en-US" dirty="0" smtClean="0"/>
              <a:t>為</a:t>
            </a:r>
            <a:r>
              <a:rPr kumimoji="1" lang="en-US" altLang="zh-TW" dirty="0" smtClean="0"/>
              <a:t> 1024/100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1 </a:t>
            </a:r>
            <a:r>
              <a:rPr kumimoji="1" lang="en-US" altLang="zh-TW" dirty="0" err="1" smtClean="0"/>
              <a:t>vmin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為</a:t>
            </a:r>
            <a:r>
              <a:rPr kumimoji="1" lang="en-US" altLang="zh-TW" dirty="0" smtClean="0"/>
              <a:t> 768/100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328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變形</a:t>
            </a:r>
            <a:endParaRPr lang="en-US" altLang="zh-TW" dirty="0" smtClean="0"/>
          </a:p>
          <a:p>
            <a:r>
              <a:rPr lang="en-US" altLang="zh-TW" dirty="0" err="1" smtClean="0"/>
              <a:t>translateX</a:t>
            </a:r>
            <a:r>
              <a:rPr lang="en-US" altLang="zh-TW" dirty="0" smtClean="0"/>
              <a:t>(),</a:t>
            </a:r>
            <a:r>
              <a:rPr lang="en-US" altLang="zh-TW" dirty="0"/>
              <a:t> </a:t>
            </a:r>
            <a:r>
              <a:rPr lang="en-US" altLang="zh-TW" dirty="0" err="1" smtClean="0"/>
              <a:t>translateY</a:t>
            </a:r>
            <a:r>
              <a:rPr lang="en-US" altLang="zh-TW" dirty="0" smtClean="0"/>
              <a:t>(),</a:t>
            </a:r>
            <a:r>
              <a:rPr lang="en-US" altLang="zh-TW" dirty="0"/>
              <a:t> </a:t>
            </a:r>
            <a:r>
              <a:rPr lang="en-US" altLang="zh-TW" dirty="0" smtClean="0"/>
              <a:t>translate(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-ms-transform: translate(30px, 70px); </a:t>
            </a:r>
          </a:p>
          <a:p>
            <a:pPr lvl="1"/>
            <a:r>
              <a:rPr lang="en-US" altLang="zh-TW" dirty="0" smtClean="0"/>
              <a:t>-</a:t>
            </a:r>
            <a:r>
              <a:rPr lang="en-US" altLang="zh-TW" dirty="0" err="1" smtClean="0"/>
              <a:t>webkit</a:t>
            </a:r>
            <a:r>
              <a:rPr lang="en-US" altLang="zh-TW" dirty="0" smtClean="0"/>
              <a:t>-transform: translate(30px, 70px); </a:t>
            </a:r>
          </a:p>
          <a:p>
            <a:pPr lvl="1"/>
            <a:r>
              <a:rPr lang="en-US" altLang="zh-TW" dirty="0" smtClean="0"/>
              <a:t>transform: translate(30px, 70px);</a:t>
            </a:r>
            <a:endParaRPr lang="en-US" altLang="zh-TW" dirty="0"/>
          </a:p>
          <a:p>
            <a:r>
              <a:rPr lang="en-US" altLang="zh-TW" dirty="0"/>
              <a:t>rotate()</a:t>
            </a:r>
          </a:p>
          <a:p>
            <a:r>
              <a:rPr lang="en-US" altLang="zh-TW" dirty="0" err="1"/>
              <a:t>s</a:t>
            </a:r>
            <a:r>
              <a:rPr lang="en-US" altLang="zh-TW" dirty="0" err="1" smtClean="0"/>
              <a:t>caleX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scaleY</a:t>
            </a:r>
            <a:r>
              <a:rPr lang="en-US" altLang="zh-TW" dirty="0" smtClean="0"/>
              <a:t>(), scale(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 smtClean="0"/>
              <a:t>skewX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skewY</a:t>
            </a:r>
            <a:r>
              <a:rPr lang="en-US" altLang="zh-TW" dirty="0" smtClean="0"/>
              <a:t>(), skew(x angle, y angle)</a:t>
            </a:r>
            <a:endParaRPr lang="en-US" altLang="zh-TW" dirty="0"/>
          </a:p>
          <a:p>
            <a:r>
              <a:rPr lang="en-US" altLang="zh-TW" dirty="0" smtClean="0"/>
              <a:t>matrix(</a:t>
            </a:r>
            <a:r>
              <a:rPr lang="en-US" altLang="zh-TW" dirty="0" err="1" smtClean="0"/>
              <a:t>a,b,c,d,e,f</a:t>
            </a:r>
            <a:r>
              <a:rPr lang="en-US" altLang="zh-TW" dirty="0" smtClean="0"/>
              <a:t>)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991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變形中心點</a:t>
            </a:r>
            <a:endParaRPr kumimoji="1" lang="zh-TW" altLang="en-US" dirty="0"/>
          </a:p>
        </p:txBody>
      </p:sp>
      <p:pic>
        <p:nvPicPr>
          <p:cNvPr id="5" name="圖片 4" descr="c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6" y="2204624"/>
            <a:ext cx="4217432" cy="42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3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瀏覽器支援</a:t>
            </a:r>
            <a:endParaRPr kumimoji="1" lang="zh-TW" altLang="en-US" dirty="0"/>
          </a:p>
        </p:txBody>
      </p:sp>
      <p:pic>
        <p:nvPicPr>
          <p:cNvPr id="4" name="圖片 3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3" y="2516149"/>
            <a:ext cx="8820947" cy="2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28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m</a:t>
            </a:r>
            <a:r>
              <a:rPr kumimoji="1" lang="en-US" altLang="zh-TW" dirty="0" smtClean="0"/>
              <a:t>atrix(</a:t>
            </a:r>
            <a:r>
              <a:rPr kumimoji="1" lang="en-US" altLang="zh-TW" dirty="0" err="1" smtClean="0"/>
              <a:t>a,b,c,d,e,f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(scale X)</a:t>
            </a:r>
          </a:p>
          <a:p>
            <a:pPr lvl="1"/>
            <a:r>
              <a:rPr kumimoji="1" lang="en-US" altLang="zh-TW" dirty="0" smtClean="0"/>
              <a:t>b(skew Y)</a:t>
            </a:r>
          </a:p>
          <a:p>
            <a:pPr lvl="1"/>
            <a:r>
              <a:rPr kumimoji="1" lang="en-US" altLang="zh-TW" dirty="0" smtClean="0"/>
              <a:t>c(skew X)</a:t>
            </a:r>
          </a:p>
          <a:p>
            <a:pPr lvl="1"/>
            <a:r>
              <a:rPr kumimoji="1" lang="en-US" altLang="zh-TW" dirty="0"/>
              <a:t>d</a:t>
            </a:r>
            <a:r>
              <a:rPr kumimoji="1" lang="en-US" altLang="zh-TW" dirty="0" smtClean="0"/>
              <a:t>(scale Y)</a:t>
            </a:r>
          </a:p>
          <a:p>
            <a:pPr lvl="1"/>
            <a:r>
              <a:rPr kumimoji="1" lang="en-US" altLang="zh-TW" dirty="0"/>
              <a:t>e</a:t>
            </a:r>
            <a:r>
              <a:rPr kumimoji="1" lang="en-US" altLang="zh-TW" dirty="0" smtClean="0"/>
              <a:t>(move X)</a:t>
            </a:r>
          </a:p>
          <a:p>
            <a:pPr lvl="1"/>
            <a:r>
              <a:rPr kumimoji="1" lang="en-US" altLang="zh-TW" dirty="0"/>
              <a:t>f</a:t>
            </a:r>
            <a:r>
              <a:rPr kumimoji="1" lang="en-US" altLang="zh-TW" dirty="0" smtClean="0"/>
              <a:t>(move Y)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230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設定變形中間點</a:t>
            </a:r>
            <a:endParaRPr kumimoji="1" lang="en-US" altLang="zh-TW" dirty="0" smtClean="0"/>
          </a:p>
          <a:p>
            <a:r>
              <a:rPr kumimoji="1" lang="zh-TW" altLang="en-US" dirty="0" smtClean="0"/>
              <a:t>從左上角為原點定位</a:t>
            </a:r>
            <a:endParaRPr kumimoji="1" lang="en-US" altLang="zh-TW" dirty="0" smtClean="0"/>
          </a:p>
          <a:p>
            <a:r>
              <a:rPr kumimoji="1" lang="en-US" altLang="zh-TW" dirty="0"/>
              <a:t>transform-origin: 20px 70px</a:t>
            </a:r>
            <a:r>
              <a:rPr kumimoji="1" lang="en-US" altLang="zh-TW" dirty="0" smtClean="0"/>
              <a:t>;</a:t>
            </a:r>
          </a:p>
          <a:p>
            <a:r>
              <a:rPr kumimoji="1" lang="zh-TW" altLang="en-US" dirty="0" smtClean="0"/>
              <a:t>也可以使用</a:t>
            </a:r>
            <a:r>
              <a:rPr kumimoji="1" lang="en-US" altLang="zh-TW" dirty="0" smtClean="0"/>
              <a:t> n%, left, right, center, top, bottom</a:t>
            </a:r>
            <a:endParaRPr kumimoji="1" lang="zh-TW" altLang="en-US" dirty="0"/>
          </a:p>
        </p:txBody>
      </p:sp>
      <p:pic>
        <p:nvPicPr>
          <p:cNvPr id="4" name="圖片 3" descr="co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4" y="3814824"/>
            <a:ext cx="3043175" cy="30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 smtClean="0"/>
              <a:t>漸變</a:t>
            </a:r>
            <a:endParaRPr kumimoji="1" lang="en-US" altLang="zh-TW" dirty="0" smtClean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webkit</a:t>
            </a:r>
            <a:r>
              <a:rPr lang="en-US" altLang="zh-TW" dirty="0"/>
              <a:t>-transition: width 2s; </a:t>
            </a:r>
            <a:br>
              <a:rPr lang="en-US" altLang="zh-TW" dirty="0"/>
            </a:br>
            <a:r>
              <a:rPr lang="en-US" altLang="zh-TW" dirty="0" smtClean="0"/>
              <a:t>transition</a:t>
            </a:r>
            <a:r>
              <a:rPr lang="en-US" altLang="zh-TW" dirty="0"/>
              <a:t>: width 2s</a:t>
            </a:r>
            <a:r>
              <a:rPr lang="en-US" altLang="zh-TW" dirty="0" smtClean="0"/>
              <a:t>;</a:t>
            </a:r>
          </a:p>
          <a:p>
            <a:pPr lvl="1"/>
            <a:r>
              <a:rPr lang="en-US" altLang="zh-TW" dirty="0" smtClean="0"/>
              <a:t>transition-property: 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transition-duration:</a:t>
            </a:r>
            <a:r>
              <a:rPr lang="zh-TW" altLang="en-US" smtClean="0"/>
              <a:t> 持續時間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transition-timing-function</a:t>
            </a:r>
          </a:p>
          <a:p>
            <a:pPr lvl="2"/>
            <a:r>
              <a:rPr lang="en-US" altLang="zh-TW" dirty="0" smtClean="0"/>
              <a:t>linear</a:t>
            </a:r>
          </a:p>
          <a:p>
            <a:pPr lvl="2"/>
            <a:r>
              <a:rPr lang="en-US" altLang="zh-TW" dirty="0" smtClean="0"/>
              <a:t>ease(default)</a:t>
            </a:r>
          </a:p>
          <a:p>
            <a:pPr lvl="2"/>
            <a:r>
              <a:rPr kumimoji="1" lang="en-US" altLang="zh-TW" dirty="0"/>
              <a:t>e</a:t>
            </a:r>
            <a:r>
              <a:rPr kumimoji="1" lang="en-US" altLang="zh-TW" dirty="0" smtClean="0"/>
              <a:t>ase-in</a:t>
            </a:r>
          </a:p>
          <a:p>
            <a:pPr lvl="2"/>
            <a:r>
              <a:rPr kumimoji="1" lang="en-US" altLang="zh-TW" dirty="0"/>
              <a:t>e</a:t>
            </a:r>
            <a:r>
              <a:rPr kumimoji="1" lang="en-US" altLang="zh-TW" dirty="0" smtClean="0"/>
              <a:t>ase-out</a:t>
            </a:r>
          </a:p>
          <a:p>
            <a:pPr lvl="2"/>
            <a:r>
              <a:rPr kumimoji="1" lang="en-US" altLang="zh-TW" dirty="0"/>
              <a:t>e</a:t>
            </a:r>
            <a:r>
              <a:rPr kumimoji="1" lang="en-US" altLang="zh-TW" dirty="0" smtClean="0"/>
              <a:t>ase-in-out</a:t>
            </a:r>
          </a:p>
          <a:p>
            <a:pPr lvl="2"/>
            <a:r>
              <a:rPr kumimoji="1" lang="en-US" altLang="zh-TW" dirty="0"/>
              <a:t>cubic-</a:t>
            </a:r>
            <a:r>
              <a:rPr kumimoji="1" lang="en-US" altLang="zh-TW" dirty="0" err="1"/>
              <a:t>bezier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n,n,n,n</a:t>
            </a:r>
            <a:r>
              <a:rPr kumimoji="1" lang="en-US" altLang="zh-TW" dirty="0"/>
              <a:t>) </a:t>
            </a:r>
          </a:p>
          <a:p>
            <a:pPr lvl="1"/>
            <a:r>
              <a:rPr lang="en-US" altLang="zh-TW" dirty="0"/>
              <a:t>transition-</a:t>
            </a:r>
            <a:r>
              <a:rPr lang="en-US" altLang="zh-TW" dirty="0" smtClean="0"/>
              <a:t>delay: 2s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991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cubic-</a:t>
            </a:r>
            <a:r>
              <a:rPr kumimoji="1" lang="en-US" altLang="zh-TW" dirty="0" err="1"/>
              <a:t>bezier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n,n,n,n</a:t>
            </a:r>
            <a:r>
              <a:rPr kumimoji="1" lang="en-US" altLang="zh-TW" dirty="0"/>
              <a:t>)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567644" cy="4495800"/>
          </a:xfrm>
        </p:spPr>
        <p:txBody>
          <a:bodyPr/>
          <a:lstStyle/>
          <a:p>
            <a:r>
              <a:rPr kumimoji="1" lang="en-US" altLang="zh-TW" dirty="0" smtClean="0"/>
              <a:t>cubic-</a:t>
            </a:r>
            <a:r>
              <a:rPr kumimoji="1" lang="en-US" altLang="zh-TW" dirty="0" err="1" smtClean="0"/>
              <a:t>bezier</a:t>
            </a:r>
            <a:r>
              <a:rPr kumimoji="1" lang="en-US" altLang="zh-TW" dirty="0" smtClean="0"/>
              <a:t>(x1,y1,x2,y2)</a:t>
            </a:r>
          </a:p>
          <a:p>
            <a:r>
              <a:rPr kumimoji="1" lang="zh-TW" altLang="en-US" dirty="0" smtClean="0"/>
              <a:t>簡單講就是第一個控制點的</a:t>
            </a:r>
            <a:r>
              <a:rPr kumimoji="1" lang="en-US" altLang="zh-TW" dirty="0" smtClean="0"/>
              <a:t> x, y </a:t>
            </a:r>
            <a:r>
              <a:rPr kumimoji="1" lang="zh-TW" altLang="en-US" dirty="0" smtClean="0"/>
              <a:t>座標和第二個控制點的</a:t>
            </a:r>
            <a:r>
              <a:rPr kumimoji="1" lang="en-US" altLang="zh-TW" dirty="0" smtClean="0"/>
              <a:t> x, y </a:t>
            </a:r>
            <a:r>
              <a:rPr kumimoji="1" lang="zh-TW" altLang="en-US" dirty="0" smtClean="0"/>
              <a:t>座標</a:t>
            </a:r>
            <a:endParaRPr kumimoji="1" lang="en-US" altLang="zh-TW" dirty="0" smtClean="0"/>
          </a:p>
          <a:p>
            <a:r>
              <a:rPr kumimoji="1" lang="zh-TW" altLang="en-US" dirty="0" smtClean="0"/>
              <a:t>可以用線上工具來產生</a:t>
            </a:r>
            <a:endParaRPr kumimoji="1" lang="en-US" altLang="zh-TW" dirty="0" smtClean="0"/>
          </a:p>
          <a:p>
            <a:r>
              <a:rPr kumimoji="1" lang="en-US" altLang="zh-TW" dirty="0"/>
              <a:t>http://cubic-bezier.com/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20140628_1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48" y="2995335"/>
            <a:ext cx="3505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2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大綱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CSS3 </a:t>
            </a:r>
            <a:r>
              <a:rPr kumimoji="1" lang="zh-TW" altLang="en-US" dirty="0" smtClean="0"/>
              <a:t>功能</a:t>
            </a:r>
            <a:endParaRPr kumimoji="1" lang="en-US" altLang="zh-TW" dirty="0" smtClean="0"/>
          </a:p>
          <a:p>
            <a:r>
              <a:rPr kumimoji="1" lang="en-US" altLang="zh-TW" dirty="0" smtClean="0"/>
              <a:t>RWD(</a:t>
            </a:r>
            <a:r>
              <a:rPr kumimoji="1" lang="zh-TW" altLang="en-US" dirty="0" smtClean="0"/>
              <a:t>響應式網站</a:t>
            </a:r>
            <a:r>
              <a:rPr kumimoji="1" lang="en-US" altLang="zh-TW" dirty="0" smtClean="0"/>
              <a:t>)</a:t>
            </a:r>
          </a:p>
          <a:p>
            <a:r>
              <a:rPr kumimoji="1" lang="en-US" altLang="zh-TW" dirty="0" smtClean="0"/>
              <a:t>UI Framework(Bootstrap)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3559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合併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-transition: all 2s ease-in-out .5s;</a:t>
            </a:r>
          </a:p>
          <a:p>
            <a:pPr marL="36576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transition</a:t>
            </a:r>
            <a:r>
              <a:rPr kumimoji="1" lang="en-US" altLang="zh-TW" dirty="0"/>
              <a:t>: all 2s ease-in-out .5s;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38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</a:t>
            </a:r>
            <a:endParaRPr kumimoji="1" lang="zh-TW" altLang="en-US" dirty="0"/>
          </a:p>
        </p:txBody>
      </p:sp>
      <p:pic>
        <p:nvPicPr>
          <p:cNvPr id="4" name="圖片 3" descr="ex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23" y="1606371"/>
            <a:ext cx="4432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0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Ex5-2</a:t>
            </a:r>
            <a:endParaRPr kumimoji="1" lang="zh-TW" altLang="en-US" dirty="0"/>
          </a:p>
        </p:txBody>
      </p:sp>
      <p:pic>
        <p:nvPicPr>
          <p:cNvPr id="4" name="圖片 3" descr="clot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2" y="2655300"/>
            <a:ext cx="7228442" cy="2832298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製作當滑鼠移到衣服上衣服飄動效果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8476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Ex5-3</a:t>
            </a:r>
            <a:endParaRPr kumimoji="1" lang="zh-TW" altLang="en-US" dirty="0"/>
          </a:p>
        </p:txBody>
      </p:sp>
      <p:pic>
        <p:nvPicPr>
          <p:cNvPr id="4" name="圖片 3" descr="translat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5" y="2791726"/>
            <a:ext cx="6819900" cy="215900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製作當滑鼠移到圖片上，下方提示滑出的效果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40856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Ex5-4</a:t>
            </a:r>
            <a:endParaRPr kumimoji="1" lang="zh-TW" altLang="en-US" dirty="0"/>
          </a:p>
        </p:txBody>
      </p:sp>
      <p:pic>
        <p:nvPicPr>
          <p:cNvPr id="3" name="圖片 2" descr="progres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" y="2825948"/>
            <a:ext cx="8449797" cy="574256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css3</a:t>
            </a:r>
            <a:r>
              <a:rPr lang="zh-TW" altLang="en-US" dirty="0" smtClean="0"/>
              <a:t>製作當滑鼠移到進度條上開始跑的進度條動畫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6603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Ex5-5 slider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3691"/>
          </a:xfrm>
        </p:spPr>
        <p:txBody>
          <a:bodyPr/>
          <a:lstStyle/>
          <a:p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transition </a:t>
            </a:r>
            <a:r>
              <a:rPr kumimoji="1" lang="zh-TW" altLang="en-US" dirty="0" smtClean="0"/>
              <a:t>製作</a:t>
            </a:r>
            <a:r>
              <a:rPr kumimoji="1" lang="en-US" altLang="zh-TW" dirty="0" smtClean="0"/>
              <a:t> slider </a:t>
            </a:r>
            <a:r>
              <a:rPr kumimoji="1" lang="zh-TW" altLang="en-US" dirty="0" smtClean="0"/>
              <a:t>效果</a:t>
            </a:r>
            <a:endParaRPr kumimoji="1" lang="zh-TW" altLang="en-US" dirty="0"/>
          </a:p>
        </p:txBody>
      </p:sp>
      <p:pic>
        <p:nvPicPr>
          <p:cNvPr id="4" name="圖片 3" descr="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3" y="2548089"/>
            <a:ext cx="8530007" cy="32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8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Ex5-6 </a:t>
            </a:r>
            <a:r>
              <a:rPr kumimoji="1" lang="zh-TW" altLang="en-US" dirty="0" smtClean="0"/>
              <a:t>下滑式選單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7654"/>
          </a:xfrm>
        </p:spPr>
        <p:txBody>
          <a:bodyPr/>
          <a:lstStyle/>
          <a:p>
            <a:r>
              <a:rPr kumimoji="1" lang="zh-TW" altLang="en-US" dirty="0" smtClean="0"/>
              <a:t>用</a:t>
            </a:r>
            <a:r>
              <a:rPr kumimoji="1" lang="en-US" altLang="zh-TW" dirty="0" smtClean="0"/>
              <a:t> transition </a:t>
            </a:r>
            <a:r>
              <a:rPr kumimoji="1" lang="zh-TW" altLang="en-US" dirty="0" smtClean="0"/>
              <a:t>製作下滑選單效果</a:t>
            </a:r>
            <a:endParaRPr kumimoji="1" lang="zh-TW" altLang="en-US" dirty="0"/>
          </a:p>
        </p:txBody>
      </p:sp>
      <p:pic>
        <p:nvPicPr>
          <p:cNvPr id="4" name="圖片 3" descr="dropdown 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6" y="2707854"/>
            <a:ext cx="4622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translateX</a:t>
            </a:r>
            <a:r>
              <a:rPr lang="en-US" altLang="zh-TW" dirty="0"/>
              <a:t>(), </a:t>
            </a:r>
            <a:r>
              <a:rPr lang="en-US" altLang="zh-TW" dirty="0" err="1"/>
              <a:t>translateY</a:t>
            </a:r>
            <a:r>
              <a:rPr lang="en-US" altLang="zh-TW" dirty="0"/>
              <a:t>(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translateZ</a:t>
            </a:r>
            <a:r>
              <a:rPr lang="en-US" altLang="zh-TW" dirty="0" smtClean="0"/>
              <a:t>(</a:t>
            </a:r>
            <a:r>
              <a:rPr lang="en-US" altLang="zh-TW" dirty="0"/>
              <a:t>)</a:t>
            </a:r>
            <a:r>
              <a:rPr lang="en-US" altLang="zh-TW" dirty="0" smtClean="0"/>
              <a:t>, translate3d(</a:t>
            </a:r>
            <a:r>
              <a:rPr lang="en-US" altLang="zh-TW" dirty="0" err="1"/>
              <a:t>x,</a:t>
            </a:r>
            <a:r>
              <a:rPr lang="en-US" altLang="zh-TW" dirty="0" err="1" smtClean="0"/>
              <a:t>y,z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 smtClean="0"/>
              <a:t>rotateX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rotateY</a:t>
            </a:r>
            <a:r>
              <a:rPr lang="en-US" altLang="zh-TW" dirty="0" smtClean="0"/>
              <a:t>(),</a:t>
            </a:r>
            <a:r>
              <a:rPr lang="en-US" altLang="zh-TW" dirty="0"/>
              <a:t> </a:t>
            </a:r>
            <a:r>
              <a:rPr lang="en-US" altLang="zh-TW" dirty="0" err="1" smtClean="0"/>
              <a:t>rotateZ</a:t>
            </a:r>
            <a:r>
              <a:rPr lang="en-US" altLang="zh-TW" dirty="0" smtClean="0"/>
              <a:t>(), rotate3d(</a:t>
            </a:r>
            <a:r>
              <a:rPr lang="en-US" altLang="zh-TW" dirty="0" err="1" smtClean="0"/>
              <a:t>a,b,c,angel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scaleX</a:t>
            </a:r>
            <a:r>
              <a:rPr lang="en-US" altLang="zh-TW" dirty="0" smtClean="0"/>
              <a:t>(),</a:t>
            </a:r>
            <a:r>
              <a:rPr lang="en-US" altLang="zh-TW" dirty="0" err="1" smtClean="0"/>
              <a:t>scaleY</a:t>
            </a:r>
            <a:r>
              <a:rPr lang="en-US" altLang="zh-TW" dirty="0" smtClean="0"/>
              <a:t>(),</a:t>
            </a:r>
            <a:r>
              <a:rPr lang="en-US" altLang="zh-TW" dirty="0" err="1" smtClean="0"/>
              <a:t>scaleZ</a:t>
            </a:r>
            <a:r>
              <a:rPr lang="en-US" altLang="zh-TW" dirty="0" smtClean="0"/>
              <a:t>(),scale3d(</a:t>
            </a:r>
            <a:r>
              <a:rPr lang="en-US" altLang="zh-TW" dirty="0" err="1" smtClean="0"/>
              <a:t>x,y,z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matrix3d(</a:t>
            </a:r>
            <a:r>
              <a:rPr lang="en-US" altLang="zh-TW" i="1" dirty="0" err="1"/>
              <a:t>n,n,n,n,n,n,n,n,n,n,n,n,n,n,n,n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270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其他設定</a:t>
            </a:r>
            <a:endParaRPr lang="en-US" altLang="zh-TW" dirty="0" smtClean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ransform-origin: </a:t>
            </a:r>
            <a:r>
              <a:rPr lang="zh-TW" altLang="en-US" dirty="0" smtClean="0"/>
              <a:t>變形中心點</a:t>
            </a:r>
            <a:endParaRPr lang="en-US" altLang="zh-TW" dirty="0" smtClean="0"/>
          </a:p>
          <a:p>
            <a:pPr lvl="1"/>
            <a:r>
              <a:rPr lang="en-US" altLang="zh-TW" dirty="0"/>
              <a:t>transform-</a:t>
            </a:r>
            <a:r>
              <a:rPr lang="en-US" altLang="zh-TW" dirty="0" smtClean="0"/>
              <a:t>style: </a:t>
            </a:r>
            <a:r>
              <a:rPr lang="zh-TW" altLang="en-US" dirty="0" smtClean="0"/>
              <a:t>子元素是否</a:t>
            </a:r>
            <a:r>
              <a:rPr lang="en-US" altLang="zh-TW" dirty="0" smtClean="0"/>
              <a:t>3d</a:t>
            </a:r>
            <a:r>
              <a:rPr lang="zh-TW" altLang="en-US" dirty="0" smtClean="0"/>
              <a:t>呈現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perspective: </a:t>
            </a:r>
            <a:r>
              <a:rPr lang="zh-TW" altLang="en-US" dirty="0" smtClean="0"/>
              <a:t>景深</a:t>
            </a:r>
            <a:endParaRPr lang="en-US" altLang="zh-TW" dirty="0" smtClean="0"/>
          </a:p>
          <a:p>
            <a:pPr lvl="1"/>
            <a:r>
              <a:rPr lang="en-US" altLang="zh-TW" dirty="0"/>
              <a:t>p</a:t>
            </a:r>
            <a:r>
              <a:rPr lang="en-US" altLang="zh-TW" dirty="0" smtClean="0"/>
              <a:t>erspective-origin: </a:t>
            </a:r>
            <a:r>
              <a:rPr lang="zh-TW" altLang="en-US" dirty="0" smtClean="0"/>
              <a:t>視角原點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backface-visibillity</a:t>
            </a:r>
            <a:r>
              <a:rPr lang="en-US" altLang="zh-TW" dirty="0" smtClean="0"/>
              <a:t>: 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226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</a:t>
            </a:r>
            <a:r>
              <a:rPr kumimoji="1" lang="en-US" altLang="zh-TW" dirty="0" smtClean="0"/>
              <a:t>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Matrix3d </a:t>
            </a:r>
            <a:r>
              <a:rPr lang="zh-TW" altLang="en-US" dirty="0" smtClean="0"/>
              <a:t>產生器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http://ds-overdesign.com/transform/</a:t>
            </a:r>
            <a:r>
              <a:rPr lang="en-US" altLang="zh-TW" dirty="0" smtClean="0">
                <a:hlinkClick r:id="rId2"/>
              </a:rPr>
              <a:t>matrix3d.html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02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瀏覽器支援狀況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查詢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http://www.w3schools.com/cssref/</a:t>
            </a:r>
            <a:r>
              <a:rPr kumimoji="1" lang="en-US" altLang="zh-TW" dirty="0" smtClean="0">
                <a:hlinkClick r:id="rId2"/>
              </a:rPr>
              <a:t>css3_browsersupport.asp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668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perspective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perspective: </a:t>
            </a:r>
            <a:r>
              <a:rPr lang="zh-TW" altLang="en-US" dirty="0" smtClean="0"/>
              <a:t>視距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沒有設定就沒有</a:t>
            </a:r>
            <a:r>
              <a:rPr lang="en-US" altLang="zh-TW" dirty="0" smtClean="0"/>
              <a:t>3D</a:t>
            </a:r>
            <a:r>
              <a:rPr lang="zh-TW" altLang="en-US" dirty="0" smtClean="0"/>
              <a:t>空間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值越小</a:t>
            </a:r>
            <a:r>
              <a:rPr lang="en-US" altLang="zh-TW" dirty="0" smtClean="0"/>
              <a:t>3D</a:t>
            </a:r>
            <a:r>
              <a:rPr lang="zh-TW" altLang="en-US" dirty="0" smtClean="0"/>
              <a:t>效果越明顯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marL="365760" lvl="1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2636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perspective-origin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perspective-origin: </a:t>
            </a:r>
            <a:r>
              <a:rPr lang="zh-TW" altLang="en-US" dirty="0" smtClean="0"/>
              <a:t>視距中心點</a:t>
            </a:r>
            <a:endParaRPr lang="en-US" altLang="zh-TW" dirty="0" smtClean="0"/>
          </a:p>
          <a:p>
            <a:pPr lvl="1"/>
            <a:r>
              <a:rPr lang="en-US" altLang="zh-TW" i="1" dirty="0"/>
              <a:t>x-axis </a:t>
            </a:r>
            <a:r>
              <a:rPr lang="en-US" altLang="zh-TW" i="1" dirty="0" err="1"/>
              <a:t>y-axis</a:t>
            </a:r>
            <a:r>
              <a:rPr lang="en-US" altLang="zh-TW" dirty="0" err="1"/>
              <a:t>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efault: 50%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4036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perspective</a:t>
            </a:r>
            <a:endParaRPr kumimoji="1" lang="zh-TW" altLang="en-US" dirty="0"/>
          </a:p>
        </p:txBody>
      </p:sp>
      <p:pic>
        <p:nvPicPr>
          <p:cNvPr id="5" name="圖片 4" descr="perspec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1861084"/>
            <a:ext cx="8388096" cy="377834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8428" y="5811103"/>
            <a:ext cx="163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perspetive:none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86281" y="5811103"/>
            <a:ext cx="195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perspetive:1000px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32420" y="5659468"/>
            <a:ext cx="270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 smtClean="0"/>
              <a:t>perspetive:1000px</a:t>
            </a:r>
          </a:p>
          <a:p>
            <a:pPr algn="ctr"/>
            <a:r>
              <a:rPr kumimoji="1" lang="en-US" altLang="zh-TW" dirty="0" err="1" smtClean="0"/>
              <a:t>Perspetive-origin:center</a:t>
            </a:r>
            <a:r>
              <a:rPr kumimoji="1" lang="en-US" altLang="zh-TW" dirty="0" smtClean="0"/>
              <a:t> top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277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transform-style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flat|preserve-3d|initial|</a:t>
            </a:r>
            <a:r>
              <a:rPr lang="en-US" altLang="zh-TW" dirty="0" smtClean="0"/>
              <a:t>inherit</a:t>
            </a:r>
          </a:p>
          <a:p>
            <a:pPr lvl="1"/>
            <a:r>
              <a:rPr lang="zh-TW" altLang="en-US" dirty="0" smtClean="0"/>
              <a:t>只能設在父元素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預設為</a:t>
            </a:r>
            <a:r>
              <a:rPr lang="en-US" altLang="zh-TW" dirty="0" smtClean="0"/>
              <a:t> flat</a:t>
            </a:r>
            <a:r>
              <a:rPr lang="zh-TW" altLang="en-US" dirty="0" smtClean="0"/>
              <a:t>，元素在</a:t>
            </a:r>
            <a:r>
              <a:rPr lang="en-US" altLang="zh-TW" dirty="0" smtClean="0"/>
              <a:t>2D</a:t>
            </a:r>
            <a:r>
              <a:rPr lang="zh-TW" altLang="en-US" dirty="0" smtClean="0"/>
              <a:t>空間呈現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設為</a:t>
            </a:r>
            <a:r>
              <a:rPr lang="en-US" altLang="zh-TW" dirty="0" smtClean="0"/>
              <a:t> preserve-3d</a:t>
            </a:r>
            <a:r>
              <a:rPr lang="zh-TW" altLang="en-US" dirty="0" smtClean="0"/>
              <a:t>則在</a:t>
            </a:r>
            <a:r>
              <a:rPr lang="en-US" altLang="zh-TW" dirty="0" smtClean="0"/>
              <a:t>3D</a:t>
            </a:r>
            <a:r>
              <a:rPr lang="zh-TW" altLang="en-US" dirty="0" smtClean="0"/>
              <a:t>空間呈現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147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transform-style</a:t>
            </a:r>
            <a:endParaRPr kumimoji="1" lang="zh-TW" altLang="en-US" dirty="0"/>
          </a:p>
        </p:txBody>
      </p:sp>
      <p:pic>
        <p:nvPicPr>
          <p:cNvPr id="5" name="圖片 4" descr="transform-sty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5" y="1617952"/>
            <a:ext cx="5534920" cy="441288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51814" y="6148689"/>
            <a:ext cx="132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reserve-3d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41761" y="614868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flat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7769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backface</a:t>
            </a:r>
            <a:r>
              <a:rPr kumimoji="1" lang="en-US" altLang="zh-TW" dirty="0" smtClean="0"/>
              <a:t>-visibility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可見</a:t>
            </a:r>
            <a:endParaRPr kumimoji="1" lang="en-US" altLang="zh-TW" dirty="0" smtClean="0"/>
          </a:p>
          <a:p>
            <a:pPr lvl="1"/>
            <a:r>
              <a:rPr lang="en-US" altLang="zh-TW" dirty="0" err="1"/>
              <a:t>visible|hidden|initial|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d</a:t>
            </a:r>
            <a:r>
              <a:rPr kumimoji="1" lang="en-US" altLang="zh-TW" dirty="0" smtClean="0"/>
              <a:t>efault: visible</a:t>
            </a:r>
          </a:p>
          <a:p>
            <a:pPr lvl="1"/>
            <a:r>
              <a:rPr kumimoji="1" lang="zh-TW" altLang="en-US" dirty="0" smtClean="0"/>
              <a:t>設</a:t>
            </a:r>
            <a:r>
              <a:rPr kumimoji="1" lang="en-US" altLang="zh-TW" dirty="0" smtClean="0"/>
              <a:t> hidden </a:t>
            </a:r>
            <a:r>
              <a:rPr kumimoji="1" lang="zh-TW" altLang="en-US" dirty="0" smtClean="0"/>
              <a:t>翻過來就看不見了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813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</a:t>
            </a:r>
            <a:r>
              <a:rPr kumimoji="1" lang="en-US" altLang="zh-TW" dirty="0" err="1" smtClean="0"/>
              <a:t>ackface-visibillity</a:t>
            </a:r>
            <a:endParaRPr kumimoji="1" lang="zh-TW" altLang="en-US" dirty="0"/>
          </a:p>
        </p:txBody>
      </p:sp>
      <p:pic>
        <p:nvPicPr>
          <p:cNvPr id="5" name="圖片 4" descr="back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7614"/>
            <a:ext cx="8006299" cy="49450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28345" y="6364359"/>
            <a:ext cx="77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visible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13643" y="6364359"/>
            <a:ext cx="8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hidden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16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backface</a:t>
            </a:r>
            <a:r>
              <a:rPr kumimoji="1" lang="en-US" altLang="zh-TW" dirty="0" smtClean="0"/>
              <a:t>-visibility(</a:t>
            </a:r>
            <a:r>
              <a:rPr kumimoji="1" lang="zh-TW" altLang="en-US" dirty="0" smtClean="0"/>
              <a:t>翻牌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5" name="圖片 4" descr="dr_st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93" y="1824691"/>
            <a:ext cx="3348641" cy="4688098"/>
          </a:xfrm>
          <a:prstGeom prst="rect">
            <a:avLst/>
          </a:prstGeom>
        </p:spPr>
      </p:pic>
      <p:pic>
        <p:nvPicPr>
          <p:cNvPr id="6" name="圖片 5" descr="dr_f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57" y="1824691"/>
            <a:ext cx="3348641" cy="46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02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Ex6</a:t>
            </a:r>
            <a:endParaRPr kumimoji="1" lang="zh-TW" altLang="en-US" dirty="0"/>
          </a:p>
        </p:txBody>
      </p:sp>
      <p:pic>
        <p:nvPicPr>
          <p:cNvPr id="4" name="圖片 3" descr="flip 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791726"/>
            <a:ext cx="8388096" cy="2778222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製作按滑鼠後翻牌效果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977340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Ex6-2</a:t>
            </a:r>
            <a:endParaRPr kumimoji="1" lang="zh-TW" altLang="en-US" dirty="0"/>
          </a:p>
        </p:txBody>
      </p:sp>
      <p:pic>
        <p:nvPicPr>
          <p:cNvPr id="4" name="圖片 3" descr="perspectiv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0" y="1653468"/>
            <a:ext cx="2822235" cy="5204532"/>
          </a:xfrm>
          <a:prstGeom prst="rect">
            <a:avLst/>
          </a:prstGeom>
        </p:spPr>
      </p:pic>
      <p:pic>
        <p:nvPicPr>
          <p:cNvPr id="5" name="圖片 4" descr="perspectiv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54" y="1905082"/>
            <a:ext cx="4388794" cy="436581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37868" y="3666387"/>
            <a:ext cx="543543" cy="4553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46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order-radius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border-radius</a:t>
            </a:r>
          </a:p>
          <a:p>
            <a:pPr lvl="1"/>
            <a:r>
              <a:rPr kumimoji="1" lang="zh-TW" altLang="en-US" dirty="0" smtClean="0"/>
              <a:t>基本用法</a:t>
            </a:r>
            <a:r>
              <a:rPr kumimoji="1" lang="en-US" altLang="zh-TW" dirty="0" smtClean="0"/>
              <a:t> border-</a:t>
            </a:r>
            <a:r>
              <a:rPr kumimoji="1" lang="en-US" altLang="zh-TW" dirty="0" err="1" smtClean="0"/>
              <a:t>raidus</a:t>
            </a:r>
            <a:r>
              <a:rPr kumimoji="1" lang="en-US" altLang="zh-TW" dirty="0" smtClean="0"/>
              <a:t>: 50px;</a:t>
            </a:r>
          </a:p>
          <a:p>
            <a:pPr lvl="1"/>
            <a:r>
              <a:rPr kumimoji="1" lang="zh-TW" altLang="en-US" dirty="0" smtClean="0"/>
              <a:t>各別給值</a:t>
            </a:r>
            <a:r>
              <a:rPr kumimoji="1" lang="en-US" altLang="zh-TW" dirty="0" smtClean="0"/>
              <a:t> border-radius: 10px 20px 30px 40px;</a:t>
            </a:r>
          </a:p>
          <a:p>
            <a:pPr lvl="1"/>
            <a:r>
              <a:rPr kumimoji="1" lang="zh-TW" altLang="en-US" dirty="0" smtClean="0"/>
              <a:t>三個值</a:t>
            </a:r>
            <a:r>
              <a:rPr kumimoji="1" lang="en-US" altLang="zh-TW" dirty="0" smtClean="0"/>
              <a:t> </a:t>
            </a:r>
            <a:endParaRPr kumimoji="1" lang="en-US" altLang="zh-TW" dirty="0"/>
          </a:p>
          <a:p>
            <a:pPr lvl="1"/>
            <a:r>
              <a:rPr kumimoji="1" lang="zh-TW" altLang="en-US" dirty="0" smtClean="0"/>
              <a:t>兩個值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分數值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border-radius: </a:t>
            </a:r>
            <a:r>
              <a:rPr kumimoji="1" lang="en-US" altLang="zh-TW" dirty="0" smtClean="0"/>
              <a:t>10px/40px;</a:t>
            </a:r>
          </a:p>
          <a:p>
            <a:pPr lvl="1"/>
            <a:r>
              <a:rPr kumimoji="1" lang="zh-TW" altLang="en-US" dirty="0" smtClean="0"/>
              <a:t>百分比</a:t>
            </a:r>
            <a:r>
              <a:rPr kumimoji="1" lang="en-US" altLang="zh-TW" dirty="0" smtClean="0"/>
              <a:t> border-radius: 50%;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04797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Ex6-3 Cube</a:t>
            </a:r>
            <a:endParaRPr lang="zh-TW" altLang="en-US" dirty="0"/>
          </a:p>
        </p:txBody>
      </p:sp>
      <p:pic>
        <p:nvPicPr>
          <p:cNvPr id="1026" name="Picture 2" descr="C:\Users\Student\Desktop\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3878" y="1901467"/>
            <a:ext cx="4717552" cy="4267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Ex6-3 Cube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基本結構</a:t>
            </a:r>
            <a:endParaRPr lang="en-US" altLang="zh-TW" dirty="0" smtClean="0"/>
          </a:p>
          <a:p>
            <a:r>
              <a:rPr lang="en-US" altLang="zh-TW" dirty="0" smtClean="0"/>
              <a:t>&lt;div class="cube"&gt;</a:t>
            </a:r>
          </a:p>
          <a:p>
            <a:r>
              <a:rPr lang="en-US" altLang="zh-TW" dirty="0" smtClean="0"/>
              <a:t>		&lt;div class="side front"&gt;1&lt;/div&gt;</a:t>
            </a:r>
          </a:p>
          <a:p>
            <a:r>
              <a:rPr lang="en-US" altLang="zh-TW" dirty="0" smtClean="0"/>
              <a:t>		&lt;div class="side back"&gt;2&lt;/div&gt;</a:t>
            </a:r>
          </a:p>
          <a:p>
            <a:r>
              <a:rPr lang="en-US" altLang="zh-TW" dirty="0" smtClean="0"/>
              <a:t>		&lt;div class="side left"&gt;3&lt;/div&gt;</a:t>
            </a:r>
          </a:p>
          <a:p>
            <a:r>
              <a:rPr lang="en-US" altLang="zh-TW" dirty="0" smtClean="0"/>
              <a:t>		&lt;div class="side right"&gt;4&lt;/div&gt;</a:t>
            </a:r>
          </a:p>
          <a:p>
            <a:r>
              <a:rPr lang="en-US" altLang="zh-TW" dirty="0" smtClean="0"/>
              <a:t>		&lt;div class="side top"&gt;5&lt;/div&gt;</a:t>
            </a:r>
          </a:p>
          <a:p>
            <a:r>
              <a:rPr lang="en-US" altLang="zh-TW" dirty="0" smtClean="0"/>
              <a:t>		&lt;div class="side bottom"&gt;6&lt;/div&gt;</a:t>
            </a:r>
          </a:p>
          <a:p>
            <a:r>
              <a:rPr lang="en-US" altLang="zh-TW" dirty="0" smtClean="0"/>
              <a:t>&lt;/div&gt;</a:t>
            </a:r>
          </a:p>
          <a:p>
            <a:r>
              <a:rPr lang="zh-TW" altLang="en-US" dirty="0" smtClean="0"/>
              <a:t>每一面翻轉一個角度再往外位移就可以了</a:t>
            </a:r>
            <a:endParaRPr lang="zh-TW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</a:t>
            </a:r>
            <a:r>
              <a:rPr kumimoji="1" lang="en-US" altLang="zh-TW" dirty="0" smtClean="0"/>
              <a:t>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@</a:t>
            </a:r>
            <a:r>
              <a:rPr lang="en-US" altLang="zh-TW" dirty="0" err="1"/>
              <a:t>keyframes</a:t>
            </a:r>
            <a:endParaRPr lang="en-US" altLang="zh-TW" dirty="0"/>
          </a:p>
          <a:p>
            <a:pPr lvl="1"/>
            <a:r>
              <a:rPr kumimoji="1" lang="zh-TW" altLang="en-US" dirty="0"/>
              <a:t>類似一般程式的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function</a:t>
            </a:r>
          </a:p>
          <a:p>
            <a:pPr lvl="1"/>
            <a:r>
              <a:rPr kumimoji="1" lang="zh-TW" altLang="en-US" dirty="0" smtClean="0"/>
              <a:t>設定時間點與</a:t>
            </a:r>
            <a:r>
              <a:rPr kumimoji="1" lang="en-US" altLang="zh-TW" dirty="0" err="1" smtClean="0"/>
              <a:t>css</a:t>
            </a:r>
            <a:r>
              <a:rPr kumimoji="1" lang="zh-TW" altLang="en-US" dirty="0" smtClean="0"/>
              <a:t>樣式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@</a:t>
            </a:r>
            <a:r>
              <a:rPr kumimoji="1" lang="en-US" altLang="zh-TW" dirty="0" err="1"/>
              <a:t>keyframes</a:t>
            </a:r>
            <a:r>
              <a:rPr kumimoji="1" lang="en-US" altLang="zh-TW" dirty="0"/>
              <a:t> animation {</a:t>
            </a:r>
          </a:p>
          <a:p>
            <a:pPr marL="36576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/>
              <a:t>from {background: red;}</a:t>
            </a:r>
          </a:p>
          <a:p>
            <a:pPr marL="36576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/>
              <a:t>to {background: blue;}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    }</a:t>
            </a:r>
            <a:endParaRPr kumimoji="1" lang="en-US" altLang="zh-TW" dirty="0"/>
          </a:p>
          <a:p>
            <a:r>
              <a:rPr lang="zh-TW" altLang="en-US" dirty="0" smtClean="0"/>
              <a:t>再在要執行的元素上設定動畫</a:t>
            </a:r>
            <a:endParaRPr lang="en-US" altLang="zh-TW" dirty="0" smtClean="0"/>
          </a:p>
          <a:p>
            <a:pPr lvl="1"/>
            <a:r>
              <a:rPr lang="en-US" altLang="zh-TW" dirty="0"/>
              <a:t>animation-name: animation;</a:t>
            </a:r>
          </a:p>
          <a:p>
            <a:pPr lvl="1"/>
            <a:r>
              <a:rPr lang="en-US" altLang="zh-TW" dirty="0" smtClean="0"/>
              <a:t>animation</a:t>
            </a:r>
            <a:r>
              <a:rPr lang="en-US" altLang="zh-TW" dirty="0"/>
              <a:t>-duration: 2s;</a:t>
            </a:r>
            <a:endParaRPr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45818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</a:t>
            </a:r>
            <a:r>
              <a:rPr kumimoji="1" lang="en-US" altLang="zh-TW" dirty="0" smtClean="0"/>
              <a:t>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使用百分比</a:t>
            </a:r>
            <a:endParaRPr lang="en-US" altLang="zh-TW" dirty="0" smtClean="0"/>
          </a:p>
          <a:p>
            <a:pPr lvl="1"/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keyframes</a:t>
            </a:r>
            <a:r>
              <a:rPr kumimoji="1" lang="en-US" altLang="zh-TW" dirty="0" smtClean="0"/>
              <a:t> animation {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     0%{background: red;}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     50% {background: blue;}</a:t>
            </a:r>
          </a:p>
          <a:p>
            <a:pPr marL="365760" lvl="1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100% {background: red}</a:t>
            </a:r>
          </a:p>
          <a:p>
            <a:pPr marL="365760" lvl="1" indent="0">
              <a:buNone/>
            </a:pPr>
            <a:r>
              <a:rPr kumimoji="1" lang="en-US" altLang="zh-TW" dirty="0" smtClean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4266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</a:t>
            </a:r>
            <a:r>
              <a:rPr kumimoji="1" lang="en-US" altLang="zh-TW" dirty="0" smtClean="0"/>
              <a:t>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可用參數</a:t>
            </a:r>
            <a:endParaRPr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</a:t>
            </a:r>
          </a:p>
          <a:p>
            <a:pPr lvl="1"/>
            <a:r>
              <a:rPr kumimoji="1" lang="en-US" altLang="zh-TW" dirty="0" smtClean="0"/>
              <a:t>animation-delay: </a:t>
            </a:r>
            <a:r>
              <a:rPr kumimoji="1" lang="zh-TW" altLang="en-US" dirty="0" smtClean="0"/>
              <a:t>動畫延遲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nimation-direction: </a:t>
            </a:r>
            <a:r>
              <a:rPr kumimoji="1" lang="zh-TW" altLang="en-US" dirty="0" smtClean="0"/>
              <a:t>動畫播放方向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nimation-duration: </a:t>
            </a:r>
            <a:r>
              <a:rPr kumimoji="1" lang="zh-TW" altLang="en-US" dirty="0" smtClean="0"/>
              <a:t>動畫持續時間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nimation-fill-mode: </a:t>
            </a:r>
            <a:r>
              <a:rPr kumimoji="1" lang="zh-TW" altLang="en-US" dirty="0" smtClean="0"/>
              <a:t>動畫停止時顯示的畫面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nimation-iteration-count: </a:t>
            </a:r>
            <a:r>
              <a:rPr kumimoji="1" lang="zh-TW" altLang="en-US" dirty="0" smtClean="0"/>
              <a:t>動畫播放次數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nimation-name: </a:t>
            </a:r>
            <a:r>
              <a:rPr kumimoji="1" lang="zh-TW" altLang="en-US" dirty="0" smtClean="0"/>
              <a:t>選擇動畫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nimation-play-state: </a:t>
            </a:r>
            <a:r>
              <a:rPr kumimoji="1" lang="zh-TW" altLang="en-US" dirty="0" smtClean="0"/>
              <a:t>動畫狀態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a</a:t>
            </a:r>
            <a:r>
              <a:rPr kumimoji="1" lang="en-US" altLang="zh-TW" dirty="0" smtClean="0"/>
              <a:t>nimation-timing-function: </a:t>
            </a:r>
            <a:r>
              <a:rPr kumimoji="1" lang="zh-TW" altLang="en-US" dirty="0" smtClean="0"/>
              <a:t>動畫播放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05833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animation-delay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動畫延遲</a:t>
            </a:r>
            <a:endParaRPr lang="en-US" altLang="zh-TW" dirty="0" smtClean="0"/>
          </a:p>
          <a:p>
            <a:pPr lvl="1"/>
            <a:r>
              <a:rPr lang="en-US" altLang="zh-TW" dirty="0"/>
              <a:t>animation-delay:1s</a:t>
            </a:r>
            <a:r>
              <a:rPr lang="en-US" altLang="zh-TW" dirty="0" smtClean="0"/>
              <a:t>;</a:t>
            </a:r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efault:0</a:t>
            </a:r>
          </a:p>
        </p:txBody>
      </p:sp>
    </p:spTree>
    <p:extLst>
      <p:ext uri="{BB962C8B-B14F-4D97-AF65-F5344CB8AC3E}">
        <p14:creationId xmlns:p14="http://schemas.microsoft.com/office/powerpoint/2010/main" val="846258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animation-direction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動畫完播放方向</a:t>
            </a:r>
            <a:endParaRPr lang="en-US" altLang="zh-TW" dirty="0" smtClean="0"/>
          </a:p>
          <a:p>
            <a:pPr lvl="1"/>
            <a:r>
              <a:rPr lang="en-US" altLang="zh-TW" dirty="0" err="1"/>
              <a:t>normal|reverse|alternate|alternate-reverse|initial|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lang="en-US" altLang="zh-TW" dirty="0" err="1"/>
              <a:t>d</a:t>
            </a:r>
            <a:r>
              <a:rPr lang="en-US" altLang="zh-TW" dirty="0" err="1" smtClean="0"/>
              <a:t>efault:normal</a:t>
            </a:r>
            <a:endParaRPr lang="en-US" altLang="zh-TW" dirty="0" smtClean="0"/>
          </a:p>
          <a:p>
            <a:pPr lvl="1"/>
            <a:r>
              <a:rPr lang="en-US" altLang="zh-TW" dirty="0"/>
              <a:t>n</a:t>
            </a:r>
            <a:r>
              <a:rPr lang="en-US" altLang="zh-TW" dirty="0" smtClean="0"/>
              <a:t>ormal: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 0%</a:t>
            </a:r>
            <a:r>
              <a:rPr lang="zh-TW" altLang="en-US" dirty="0" smtClean="0"/>
              <a:t>播到</a:t>
            </a:r>
            <a:r>
              <a:rPr lang="en-US" altLang="zh-TW" dirty="0" smtClean="0"/>
              <a:t>100%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everse: </a:t>
            </a:r>
            <a:r>
              <a:rPr lang="zh-TW" altLang="en-US" dirty="0" smtClean="0"/>
              <a:t>從</a:t>
            </a:r>
            <a:r>
              <a:rPr lang="en-US" altLang="zh-TW" dirty="0" smtClean="0"/>
              <a:t> 100%</a:t>
            </a:r>
            <a:r>
              <a:rPr lang="zh-TW" altLang="en-US" dirty="0" smtClean="0"/>
              <a:t>播到</a:t>
            </a:r>
            <a:r>
              <a:rPr lang="en-US" altLang="zh-TW" dirty="0" smtClean="0"/>
              <a:t>0%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lternate: </a:t>
            </a:r>
            <a:r>
              <a:rPr lang="zh-TW" altLang="en-US" dirty="0" smtClean="0"/>
              <a:t>播放兩次以上，奇數次從</a:t>
            </a:r>
            <a:r>
              <a:rPr lang="en-US" altLang="zh-TW" dirty="0" smtClean="0"/>
              <a:t>0%</a:t>
            </a:r>
            <a:r>
              <a:rPr lang="zh-TW" altLang="en-US" dirty="0" smtClean="0"/>
              <a:t>到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，偶數次從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到</a:t>
            </a:r>
            <a:r>
              <a:rPr lang="en-US" altLang="zh-TW" dirty="0" smtClean="0"/>
              <a:t>0%</a:t>
            </a:r>
          </a:p>
          <a:p>
            <a:pPr lvl="1"/>
            <a:r>
              <a:rPr lang="en-US" altLang="zh-TW" dirty="0"/>
              <a:t>alternate-</a:t>
            </a:r>
            <a:r>
              <a:rPr lang="en-US" altLang="zh-TW" dirty="0" smtClean="0"/>
              <a:t>reverse: </a:t>
            </a:r>
            <a:r>
              <a:rPr lang="zh-TW" altLang="en-US" dirty="0" smtClean="0"/>
              <a:t>跟</a:t>
            </a:r>
            <a:r>
              <a:rPr lang="en-US" altLang="zh-TW" dirty="0" smtClean="0"/>
              <a:t> alternate</a:t>
            </a:r>
            <a:r>
              <a:rPr lang="en-US" altLang="zh-TW" dirty="0"/>
              <a:t> </a:t>
            </a:r>
            <a:r>
              <a:rPr lang="zh-TW" altLang="en-US" dirty="0" smtClean="0"/>
              <a:t>相反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59302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animation-duration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動畫執行時間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default:0</a:t>
            </a:r>
          </a:p>
        </p:txBody>
      </p:sp>
    </p:spTree>
    <p:extLst>
      <p:ext uri="{BB962C8B-B14F-4D97-AF65-F5344CB8AC3E}">
        <p14:creationId xmlns:p14="http://schemas.microsoft.com/office/powerpoint/2010/main" val="6491143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animation-fill-mode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當動畫停止時顯示的狀態</a:t>
            </a:r>
            <a:endParaRPr lang="en-US" altLang="zh-TW" dirty="0"/>
          </a:p>
          <a:p>
            <a:pPr lvl="1"/>
            <a:r>
              <a:rPr lang="en-US" altLang="zh-TW" dirty="0" err="1" smtClean="0"/>
              <a:t>none</a:t>
            </a:r>
            <a:r>
              <a:rPr lang="en-US" altLang="zh-TW" dirty="0" err="1"/>
              <a:t>|forwards|backwards|both|initial|</a:t>
            </a:r>
            <a:r>
              <a:rPr lang="en-US" altLang="zh-TW" dirty="0" err="1" smtClean="0"/>
              <a:t>inherit</a:t>
            </a:r>
            <a:endParaRPr lang="en-US" altLang="zh-TW" dirty="0" smtClean="0"/>
          </a:p>
          <a:p>
            <a:pPr lvl="1"/>
            <a:r>
              <a:rPr lang="en-US" altLang="zh-TW" dirty="0"/>
              <a:t>f</a:t>
            </a:r>
            <a:r>
              <a:rPr lang="en-US" altLang="zh-TW" dirty="0" smtClean="0"/>
              <a:t>orwards: </a:t>
            </a:r>
            <a:r>
              <a:rPr lang="zh-TW" altLang="en-US" dirty="0" smtClean="0"/>
              <a:t>停在最後的狀態</a:t>
            </a:r>
            <a:endParaRPr lang="en-US" altLang="zh-TW" dirty="0" smtClean="0"/>
          </a:p>
          <a:p>
            <a:pPr lvl="1"/>
            <a:r>
              <a:rPr lang="en-US" altLang="zh-TW" dirty="0"/>
              <a:t>b</a:t>
            </a:r>
            <a:r>
              <a:rPr lang="en-US" altLang="zh-TW" dirty="0" smtClean="0"/>
              <a:t>ackwards: </a:t>
            </a:r>
            <a:r>
              <a:rPr lang="zh-TW" altLang="en-US" dirty="0" smtClean="0"/>
              <a:t>停在最初的狀態</a:t>
            </a:r>
            <a:endParaRPr lang="en-US" altLang="zh-TW" dirty="0" smtClean="0"/>
          </a:p>
          <a:p>
            <a:pPr lvl="1"/>
            <a:r>
              <a:rPr lang="en-US" altLang="zh-TW" dirty="0"/>
              <a:t>b</a:t>
            </a:r>
            <a:r>
              <a:rPr lang="en-US" altLang="zh-TW" dirty="0" smtClean="0"/>
              <a:t>oth: </a:t>
            </a:r>
            <a:r>
              <a:rPr lang="zh-TW" altLang="en-US" dirty="0" smtClean="0"/>
              <a:t>視</a:t>
            </a:r>
            <a:r>
              <a:rPr lang="en-US" altLang="zh-TW" dirty="0" smtClean="0"/>
              <a:t> animation-direction </a:t>
            </a:r>
            <a:r>
              <a:rPr lang="zh-TW" altLang="en-US" dirty="0" smtClean="0"/>
              <a:t>決定狀態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68311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animation-iteration-count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動畫執行次數</a:t>
            </a:r>
            <a:endParaRPr lang="en-US" altLang="zh-TW" dirty="0"/>
          </a:p>
          <a:p>
            <a:pPr lvl="1"/>
            <a:r>
              <a:rPr lang="en-US" altLang="zh-TW" i="1" dirty="0" err="1"/>
              <a:t>number</a:t>
            </a:r>
            <a:r>
              <a:rPr lang="en-US" altLang="zh-TW" dirty="0" err="1"/>
              <a:t>|infinite|initial|</a:t>
            </a:r>
            <a:r>
              <a:rPr lang="en-US" altLang="zh-TW" dirty="0" err="1" smtClean="0"/>
              <a:t>inherit</a:t>
            </a:r>
            <a:endParaRPr lang="en-US" altLang="zh-TW" dirty="0"/>
          </a:p>
          <a:p>
            <a:pPr lvl="1"/>
            <a:r>
              <a:rPr lang="en-US" altLang="zh-TW" dirty="0"/>
              <a:t>d</a:t>
            </a:r>
            <a:r>
              <a:rPr lang="en-US" altLang="zh-TW" dirty="0" smtClean="0"/>
              <a:t>efault: 0</a:t>
            </a:r>
          </a:p>
        </p:txBody>
      </p:sp>
    </p:spTree>
    <p:extLst>
      <p:ext uri="{BB962C8B-B14F-4D97-AF65-F5344CB8AC3E}">
        <p14:creationId xmlns:p14="http://schemas.microsoft.com/office/powerpoint/2010/main" val="3322289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性色系">
  <a:themeElements>
    <a:clrScheme name="中性色系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色系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色系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中性色系.thmx</Template>
  <TotalTime>32942</TotalTime>
  <Words>3712</Words>
  <Application>Microsoft Macintosh PowerPoint</Application>
  <PresentationFormat>如螢幕大小 (4:3)</PresentationFormat>
  <Paragraphs>658</Paragraphs>
  <Slides>136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136</vt:i4>
      </vt:variant>
    </vt:vector>
  </HeadingPairs>
  <TitlesOfParts>
    <vt:vector size="137" baseType="lpstr">
      <vt:lpstr>中性色系</vt:lpstr>
      <vt:lpstr>CSS3</vt:lpstr>
      <vt:lpstr>講師介紹</vt:lpstr>
      <vt:lpstr>PowerPoint 簡報</vt:lpstr>
      <vt:lpstr>IDE</vt:lpstr>
      <vt:lpstr>安裝 plugins</vt:lpstr>
      <vt:lpstr>Plugins</vt:lpstr>
      <vt:lpstr>大綱</vt:lpstr>
      <vt:lpstr>瀏覽器支援狀況</vt:lpstr>
      <vt:lpstr>border-radius</vt:lpstr>
      <vt:lpstr>圓角與底圖</vt:lpstr>
      <vt:lpstr>Shadows</vt:lpstr>
      <vt:lpstr>box-shadow</vt:lpstr>
      <vt:lpstr>box-shadow</vt:lpstr>
      <vt:lpstr>box-shadow</vt:lpstr>
      <vt:lpstr>box-shadow</vt:lpstr>
      <vt:lpstr>text-shadow</vt:lpstr>
      <vt:lpstr>text-shadow</vt:lpstr>
      <vt:lpstr>Ex1: 卡片</vt:lpstr>
      <vt:lpstr>border-image</vt:lpstr>
      <vt:lpstr>border-image</vt:lpstr>
      <vt:lpstr>background-image</vt:lpstr>
      <vt:lpstr>background-size</vt:lpstr>
      <vt:lpstr>background-size</vt:lpstr>
      <vt:lpstr>background-size</vt:lpstr>
      <vt:lpstr>background-origin</vt:lpstr>
      <vt:lpstr>background-origin</vt:lpstr>
      <vt:lpstr>background-clip</vt:lpstr>
      <vt:lpstr>Ex 2</vt:lpstr>
      <vt:lpstr>color</vt:lpstr>
      <vt:lpstr>color(rgba)</vt:lpstr>
      <vt:lpstr>color(hsl)</vt:lpstr>
      <vt:lpstr>opacity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漸層產生器</vt:lpstr>
      <vt:lpstr>CSS 繪圖</vt:lpstr>
      <vt:lpstr>Ex3</vt:lpstr>
      <vt:lpstr>Text</vt:lpstr>
      <vt:lpstr>text-align-last</vt:lpstr>
      <vt:lpstr>text-justify</vt:lpstr>
      <vt:lpstr>text-overflow</vt:lpstr>
      <vt:lpstr>word-break</vt:lpstr>
      <vt:lpstr>word-wrap</vt:lpstr>
      <vt:lpstr>font</vt:lpstr>
      <vt:lpstr>font</vt:lpstr>
      <vt:lpstr>font-face</vt:lpstr>
      <vt:lpstr>font-face</vt:lpstr>
      <vt:lpstr>font-face</vt:lpstr>
      <vt:lpstr>google fonts</vt:lpstr>
      <vt:lpstr>icon font</vt:lpstr>
      <vt:lpstr>其他 icon font</vt:lpstr>
      <vt:lpstr>Ex4</vt:lpstr>
      <vt:lpstr>Ex4-2</vt:lpstr>
      <vt:lpstr>Ex4-3 用 icon font 排列列表</vt:lpstr>
      <vt:lpstr>CSS3 新增單位</vt:lpstr>
      <vt:lpstr>transform</vt:lpstr>
      <vt:lpstr>transform</vt:lpstr>
      <vt:lpstr>transform</vt:lpstr>
      <vt:lpstr>matrix</vt:lpstr>
      <vt:lpstr>transform-origin</vt:lpstr>
      <vt:lpstr>transition</vt:lpstr>
      <vt:lpstr>cubic-bezier(n,n,n,n) </vt:lpstr>
      <vt:lpstr>transition</vt:lpstr>
      <vt:lpstr>Ex5</vt:lpstr>
      <vt:lpstr>Ex5-2</vt:lpstr>
      <vt:lpstr>Ex5-3</vt:lpstr>
      <vt:lpstr>Ex5-4</vt:lpstr>
      <vt:lpstr>Ex5-5 slider</vt:lpstr>
      <vt:lpstr>Ex5-6 下滑式選單</vt:lpstr>
      <vt:lpstr>transform-3d</vt:lpstr>
      <vt:lpstr>transform-3d</vt:lpstr>
      <vt:lpstr>transform-3d</vt:lpstr>
      <vt:lpstr>perspective</vt:lpstr>
      <vt:lpstr>perspective-origin</vt:lpstr>
      <vt:lpstr>perspective</vt:lpstr>
      <vt:lpstr>transform-style</vt:lpstr>
      <vt:lpstr>transform-style</vt:lpstr>
      <vt:lpstr>backface-visibility</vt:lpstr>
      <vt:lpstr>backface-visibillity</vt:lpstr>
      <vt:lpstr>backface-visibility(翻牌)</vt:lpstr>
      <vt:lpstr>Ex6</vt:lpstr>
      <vt:lpstr>Ex6-2</vt:lpstr>
      <vt:lpstr>Ex6-3 Cube</vt:lpstr>
      <vt:lpstr>Ex6-3 Cube</vt:lpstr>
      <vt:lpstr>animations</vt:lpstr>
      <vt:lpstr>animations</vt:lpstr>
      <vt:lpstr>animations</vt:lpstr>
      <vt:lpstr>animation-delay</vt:lpstr>
      <vt:lpstr>animation-direction</vt:lpstr>
      <vt:lpstr>animation-duration</vt:lpstr>
      <vt:lpstr>animation-fill-mode</vt:lpstr>
      <vt:lpstr>animation-iteration-count</vt:lpstr>
      <vt:lpstr>animation-play-state</vt:lpstr>
      <vt:lpstr>animation-timing-function</vt:lpstr>
      <vt:lpstr>animation</vt:lpstr>
      <vt:lpstr>一次執行多個動畫 </vt:lpstr>
      <vt:lpstr>產生器</vt:lpstr>
      <vt:lpstr>Ex7</vt:lpstr>
      <vt:lpstr>Ex7-2</vt:lpstr>
      <vt:lpstr>Ex7-3</vt:lpstr>
      <vt:lpstr>Ex7-4</vt:lpstr>
      <vt:lpstr>Multiple Columns</vt:lpstr>
      <vt:lpstr>Multiple Columns</vt:lpstr>
      <vt:lpstr>Multiple Columns</vt:lpstr>
      <vt:lpstr>Multiple Columns</vt:lpstr>
      <vt:lpstr>Multiple Columns</vt:lpstr>
      <vt:lpstr>User Interface</vt:lpstr>
      <vt:lpstr>User Interface</vt:lpstr>
      <vt:lpstr>User Interface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Ex8 用 flexbox 排版</vt:lpstr>
      <vt:lpstr>Media Query</vt:lpstr>
      <vt:lpstr>RWD</vt:lpstr>
      <vt:lpstr>Media Query</vt:lpstr>
      <vt:lpstr>Media Query</vt:lpstr>
      <vt:lpstr>Media Query</vt:lpstr>
      <vt:lpstr>Media Query</vt:lpstr>
      <vt:lpstr>Media Query</vt:lpstr>
      <vt:lpstr>Ex9 建置 RWD 網站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</dc:title>
  <dc:creator>舜智 江</dc:creator>
  <cp:lastModifiedBy>舜智 江</cp:lastModifiedBy>
  <cp:revision>1016</cp:revision>
  <dcterms:created xsi:type="dcterms:W3CDTF">2016-12-27T14:09:36Z</dcterms:created>
  <dcterms:modified xsi:type="dcterms:W3CDTF">2017-05-05T01:34:49Z</dcterms:modified>
</cp:coreProperties>
</file>